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ppt/charts/chart3.xml" ContentType="application/vnd.openxmlformats-officedocument.drawingml.chart+xml"/>
  <Override PartName="/ppt/notesSlides/notesSlide5.xml" ContentType="application/vnd.openxmlformats-officedocument.presentationml.notesSlide+xml"/>
  <Override PartName="/ppt/charts/chart4.xml" ContentType="application/vnd.openxmlformats-officedocument.drawingml.chart+xml"/>
  <Override PartName="/ppt/notesSlides/notesSlide6.xml" ContentType="application/vnd.openxmlformats-officedocument.presentationml.notesSlide+xml"/>
  <Override PartName="/ppt/charts/chart5.xml" ContentType="application/vnd.openxmlformats-officedocument.drawingml.chart+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6"/>
  </p:notesMasterIdLst>
  <p:handoutMasterIdLst>
    <p:handoutMasterId r:id="rId17"/>
  </p:handoutMasterIdLst>
  <p:sldIdLst>
    <p:sldId id="256" r:id="rId2"/>
    <p:sldId id="264" r:id="rId3"/>
    <p:sldId id="271" r:id="rId4"/>
    <p:sldId id="266" r:id="rId5"/>
    <p:sldId id="267" r:id="rId6"/>
    <p:sldId id="274" r:id="rId7"/>
    <p:sldId id="258" r:id="rId8"/>
    <p:sldId id="259" r:id="rId9"/>
    <p:sldId id="260" r:id="rId10"/>
    <p:sldId id="261" r:id="rId11"/>
    <p:sldId id="276" r:id="rId12"/>
    <p:sldId id="277" r:id="rId13"/>
    <p:sldId id="263" r:id="rId14"/>
    <p:sldId id="275" r:id="rId15"/>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76" autoAdjust="0"/>
  </p:normalViewPr>
  <p:slideViewPr>
    <p:cSldViewPr>
      <p:cViewPr>
        <p:scale>
          <a:sx n="75" d="100"/>
          <a:sy n="75" d="100"/>
        </p:scale>
        <p:origin x="-1338" y="-27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0" d="100"/>
          <a:sy n="70" d="100"/>
        </p:scale>
        <p:origin x="-2766" y="-90"/>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dLbls>
            <c:dLbl>
              <c:idx val="0"/>
              <c:layout/>
              <c:tx>
                <c:rich>
                  <a:bodyPr/>
                  <a:lstStyle/>
                  <a:p>
                    <a:r>
                      <a:rPr lang="mn-MN"/>
                      <a:t>ажил хэрэг </a:t>
                    </a:r>
                    <a:r>
                      <a:rPr lang="en-US"/>
                      <a:t> 1370</a:t>
                    </a:r>
                  </a:p>
                </c:rich>
              </c:tx>
              <c:showLegendKey val="0"/>
              <c:showVal val="0"/>
              <c:showCatName val="1"/>
              <c:showSerName val="0"/>
              <c:showPercent val="0"/>
              <c:showBubbleSize val="0"/>
            </c:dLbl>
            <c:dLbl>
              <c:idx val="1"/>
              <c:layout/>
              <c:tx>
                <c:rich>
                  <a:bodyPr/>
                  <a:lstStyle/>
                  <a:p>
                    <a:r>
                      <a:rPr lang="mn-MN"/>
                      <a:t>албан бичиг  2788</a:t>
                    </a:r>
                  </a:p>
                </c:rich>
              </c:tx>
              <c:showLegendKey val="0"/>
              <c:showVal val="0"/>
              <c:showCatName val="1"/>
              <c:showSerName val="0"/>
              <c:showPercent val="0"/>
              <c:showBubbleSize val="0"/>
            </c:dLbl>
            <c:dLbl>
              <c:idx val="2"/>
              <c:layout/>
              <c:tx>
                <c:rich>
                  <a:bodyPr/>
                  <a:lstStyle/>
                  <a:p>
                    <a:r>
                      <a:rPr lang="mn-MN"/>
                      <a:t>цаг бүртгэл  689</a:t>
                    </a:r>
                  </a:p>
                </c:rich>
              </c:tx>
              <c:showLegendKey val="0"/>
              <c:showVal val="0"/>
              <c:showCatName val="1"/>
              <c:showSerName val="0"/>
              <c:showPercent val="0"/>
              <c:showBubbleSize val="0"/>
            </c:dLbl>
            <c:dLbl>
              <c:idx val="3"/>
              <c:layout/>
              <c:tx>
                <c:rich>
                  <a:bodyPr/>
                  <a:lstStyle/>
                  <a:p>
                    <a:r>
                      <a:rPr lang="mn-MN"/>
                      <a:t>олон нийт  58106</a:t>
                    </a:r>
                  </a:p>
                </c:rich>
              </c:tx>
              <c:showLegendKey val="0"/>
              <c:showVal val="0"/>
              <c:showCatName val="1"/>
              <c:showSerName val="0"/>
              <c:showPercent val="0"/>
              <c:showBubbleSize val="0"/>
            </c:dLbl>
            <c:dLbl>
              <c:idx val="4"/>
              <c:layout/>
              <c:tx>
                <c:rich>
                  <a:bodyPr/>
                  <a:lstStyle/>
                  <a:p>
                    <a:r>
                      <a:rPr lang="mn-MN"/>
                      <a:t>захидал  46029</a:t>
                    </a:r>
                  </a:p>
                </c:rich>
              </c:tx>
              <c:showLegendKey val="0"/>
              <c:showVal val="0"/>
              <c:showCatName val="1"/>
              <c:showSerName val="0"/>
              <c:showPercent val="0"/>
              <c:showBubbleSize val="0"/>
            </c:dLbl>
            <c:showLegendKey val="0"/>
            <c:showVal val="0"/>
            <c:showCatName val="1"/>
            <c:showSerName val="0"/>
            <c:showPercent val="0"/>
            <c:showBubbleSize val="0"/>
            <c:showLeaderLines val="1"/>
          </c:dLbls>
          <c:cat>
            <c:strRef>
              <c:f>Sheet1!$A$2:$A$6</c:f>
              <c:strCache>
                <c:ptCount val="5"/>
                <c:pt idx="0">
                  <c:v>ажил хэрэг </c:v>
                </c:pt>
                <c:pt idx="1">
                  <c:v>албан бичиг </c:v>
                </c:pt>
                <c:pt idx="2">
                  <c:v>цаг бүртгэл </c:v>
                </c:pt>
                <c:pt idx="3">
                  <c:v>олон нийт </c:v>
                </c:pt>
                <c:pt idx="4">
                  <c:v>захидал </c:v>
                </c:pt>
              </c:strCache>
            </c:strRef>
          </c:cat>
          <c:val>
            <c:numRef>
              <c:f>Sheet1!$B$2:$B$6</c:f>
              <c:numCache>
                <c:formatCode>General</c:formatCode>
                <c:ptCount val="5"/>
                <c:pt idx="0">
                  <c:v>1370</c:v>
                </c:pt>
                <c:pt idx="1">
                  <c:v>2788</c:v>
                </c:pt>
                <c:pt idx="2">
                  <c:v>689</c:v>
                </c:pt>
                <c:pt idx="3">
                  <c:v>58106</c:v>
                </c:pt>
                <c:pt idx="4">
                  <c:v>46029</c:v>
                </c:pt>
              </c:numCache>
            </c:numRef>
          </c:val>
        </c:ser>
        <c:dLbls>
          <c:showLegendKey val="0"/>
          <c:showVal val="0"/>
          <c:showCatName val="1"/>
          <c:showSerName val="0"/>
          <c:showPercent val="0"/>
          <c:showBubbleSize val="0"/>
          <c:showLeaderLines val="1"/>
        </c:dLbls>
      </c:pie3DChart>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бүртгэгдсэн хүний тоо </c:v>
                </c:pt>
              </c:strCache>
            </c:strRef>
          </c:tx>
          <c:invertIfNegative val="0"/>
          <c:cat>
            <c:strRef>
              <c:f>Sheet1!$A$2:$A$16</c:f>
              <c:strCache>
                <c:ptCount val="15"/>
                <c:pt idx="0">
                  <c:v>адаацаг </c:v>
                </c:pt>
                <c:pt idx="1">
                  <c:v>дэлгэрцогт </c:v>
                </c:pt>
                <c:pt idx="2">
                  <c:v>сайхановоо </c:v>
                </c:pt>
                <c:pt idx="3">
                  <c:v>эрдэнэдалай </c:v>
                </c:pt>
                <c:pt idx="4">
                  <c:v>луус </c:v>
                </c:pt>
                <c:pt idx="5">
                  <c:v>дэлгэрхангай </c:v>
                </c:pt>
                <c:pt idx="6">
                  <c:v>дэрэн </c:v>
                </c:pt>
                <c:pt idx="7">
                  <c:v>хулд </c:v>
                </c:pt>
                <c:pt idx="8">
                  <c:v>өлзийт </c:v>
                </c:pt>
                <c:pt idx="9">
                  <c:v>өндөршил </c:v>
                </c:pt>
                <c:pt idx="10">
                  <c:v>гурвансайхан </c:v>
                </c:pt>
                <c:pt idx="11">
                  <c:v>цагаандэлгэр </c:v>
                </c:pt>
                <c:pt idx="12">
                  <c:v>говь-Угтаал </c:v>
                </c:pt>
                <c:pt idx="13">
                  <c:v>сайнцагаан </c:v>
                </c:pt>
                <c:pt idx="14">
                  <c:v>баянжаргалан </c:v>
                </c:pt>
              </c:strCache>
            </c:strRef>
          </c:cat>
          <c:val>
            <c:numRef>
              <c:f>Sheet1!$B$2:$B$16</c:f>
              <c:numCache>
                <c:formatCode>General</c:formatCode>
                <c:ptCount val="15"/>
                <c:pt idx="0">
                  <c:v>31</c:v>
                </c:pt>
                <c:pt idx="1">
                  <c:v>38</c:v>
                </c:pt>
                <c:pt idx="2">
                  <c:v>16</c:v>
                </c:pt>
                <c:pt idx="3">
                  <c:v>35</c:v>
                </c:pt>
                <c:pt idx="4">
                  <c:v>27</c:v>
                </c:pt>
                <c:pt idx="5">
                  <c:v>24</c:v>
                </c:pt>
                <c:pt idx="6">
                  <c:v>21</c:v>
                </c:pt>
                <c:pt idx="7">
                  <c:v>41</c:v>
                </c:pt>
                <c:pt idx="8">
                  <c:v>40</c:v>
                </c:pt>
                <c:pt idx="9">
                  <c:v>24</c:v>
                </c:pt>
                <c:pt idx="10">
                  <c:v>55</c:v>
                </c:pt>
                <c:pt idx="11">
                  <c:v>17</c:v>
                </c:pt>
                <c:pt idx="12">
                  <c:v>24</c:v>
                </c:pt>
                <c:pt idx="13">
                  <c:v>60</c:v>
                </c:pt>
                <c:pt idx="14">
                  <c:v>14</c:v>
                </c:pt>
              </c:numCache>
            </c:numRef>
          </c:val>
        </c:ser>
        <c:ser>
          <c:idx val="1"/>
          <c:order val="1"/>
          <c:tx>
            <c:strRef>
              <c:f>Sheet1!$C$1</c:f>
              <c:strCache>
                <c:ptCount val="1"/>
                <c:pt idx="0">
                  <c:v>системд нэвтэрсэн тоо </c:v>
                </c:pt>
              </c:strCache>
            </c:strRef>
          </c:tx>
          <c:invertIfNegative val="0"/>
          <c:cat>
            <c:strRef>
              <c:f>Sheet1!$A$2:$A$16</c:f>
              <c:strCache>
                <c:ptCount val="15"/>
                <c:pt idx="0">
                  <c:v>адаацаг </c:v>
                </c:pt>
                <c:pt idx="1">
                  <c:v>дэлгэрцогт </c:v>
                </c:pt>
                <c:pt idx="2">
                  <c:v>сайхановоо </c:v>
                </c:pt>
                <c:pt idx="3">
                  <c:v>эрдэнэдалай </c:v>
                </c:pt>
                <c:pt idx="4">
                  <c:v>луус </c:v>
                </c:pt>
                <c:pt idx="5">
                  <c:v>дэлгэрхангай </c:v>
                </c:pt>
                <c:pt idx="6">
                  <c:v>дэрэн </c:v>
                </c:pt>
                <c:pt idx="7">
                  <c:v>хулд </c:v>
                </c:pt>
                <c:pt idx="8">
                  <c:v>өлзийт </c:v>
                </c:pt>
                <c:pt idx="9">
                  <c:v>өндөршил </c:v>
                </c:pt>
                <c:pt idx="10">
                  <c:v>гурвансайхан </c:v>
                </c:pt>
                <c:pt idx="11">
                  <c:v>цагаандэлгэр </c:v>
                </c:pt>
                <c:pt idx="12">
                  <c:v>говь-Угтаал </c:v>
                </c:pt>
                <c:pt idx="13">
                  <c:v>сайнцагаан </c:v>
                </c:pt>
                <c:pt idx="14">
                  <c:v>баянжаргалан </c:v>
                </c:pt>
              </c:strCache>
            </c:strRef>
          </c:cat>
          <c:val>
            <c:numRef>
              <c:f>Sheet1!$C$2:$C$16</c:f>
              <c:numCache>
                <c:formatCode>General</c:formatCode>
                <c:ptCount val="15"/>
                <c:pt idx="0">
                  <c:v>361</c:v>
                </c:pt>
                <c:pt idx="1">
                  <c:v>278</c:v>
                </c:pt>
                <c:pt idx="2">
                  <c:v>344</c:v>
                </c:pt>
                <c:pt idx="3">
                  <c:v>158</c:v>
                </c:pt>
                <c:pt idx="4">
                  <c:v>614</c:v>
                </c:pt>
                <c:pt idx="5">
                  <c:v>241</c:v>
                </c:pt>
                <c:pt idx="6">
                  <c:v>190</c:v>
                </c:pt>
                <c:pt idx="7">
                  <c:v>238</c:v>
                </c:pt>
                <c:pt idx="8">
                  <c:v>424</c:v>
                </c:pt>
                <c:pt idx="9">
                  <c:v>663</c:v>
                </c:pt>
                <c:pt idx="10">
                  <c:v>367</c:v>
                </c:pt>
                <c:pt idx="11">
                  <c:v>417</c:v>
                </c:pt>
                <c:pt idx="12">
                  <c:v>372</c:v>
                </c:pt>
                <c:pt idx="13">
                  <c:v>867</c:v>
                </c:pt>
                <c:pt idx="14">
                  <c:v>287</c:v>
                </c:pt>
              </c:numCache>
            </c:numRef>
          </c:val>
        </c:ser>
        <c:ser>
          <c:idx val="2"/>
          <c:order val="2"/>
          <c:tx>
            <c:strRef>
              <c:f>Sheet1!$D$1</c:f>
              <c:strCache>
                <c:ptCount val="1"/>
                <c:pt idx="0">
                  <c:v>нэвтрээгүй </c:v>
                </c:pt>
              </c:strCache>
            </c:strRef>
          </c:tx>
          <c:invertIfNegative val="0"/>
          <c:cat>
            <c:strRef>
              <c:f>Sheet1!$A$2:$A$16</c:f>
              <c:strCache>
                <c:ptCount val="15"/>
                <c:pt idx="0">
                  <c:v>адаацаг </c:v>
                </c:pt>
                <c:pt idx="1">
                  <c:v>дэлгэрцогт </c:v>
                </c:pt>
                <c:pt idx="2">
                  <c:v>сайхановоо </c:v>
                </c:pt>
                <c:pt idx="3">
                  <c:v>эрдэнэдалай </c:v>
                </c:pt>
                <c:pt idx="4">
                  <c:v>луус </c:v>
                </c:pt>
                <c:pt idx="5">
                  <c:v>дэлгэрхангай </c:v>
                </c:pt>
                <c:pt idx="6">
                  <c:v>дэрэн </c:v>
                </c:pt>
                <c:pt idx="7">
                  <c:v>хулд </c:v>
                </c:pt>
                <c:pt idx="8">
                  <c:v>өлзийт </c:v>
                </c:pt>
                <c:pt idx="9">
                  <c:v>өндөршил </c:v>
                </c:pt>
                <c:pt idx="10">
                  <c:v>гурвансайхан </c:v>
                </c:pt>
                <c:pt idx="11">
                  <c:v>цагаандэлгэр </c:v>
                </c:pt>
                <c:pt idx="12">
                  <c:v>говь-Угтаал </c:v>
                </c:pt>
                <c:pt idx="13">
                  <c:v>сайнцагаан </c:v>
                </c:pt>
                <c:pt idx="14">
                  <c:v>баянжаргалан </c:v>
                </c:pt>
              </c:strCache>
            </c:strRef>
          </c:cat>
          <c:val>
            <c:numRef>
              <c:f>Sheet1!$D$2:$D$16</c:f>
              <c:numCache>
                <c:formatCode>General</c:formatCode>
                <c:ptCount val="15"/>
                <c:pt idx="0">
                  <c:v>14</c:v>
                </c:pt>
                <c:pt idx="1">
                  <c:v>20</c:v>
                </c:pt>
                <c:pt idx="2">
                  <c:v>7</c:v>
                </c:pt>
                <c:pt idx="3">
                  <c:v>22</c:v>
                </c:pt>
                <c:pt idx="4">
                  <c:v>2</c:v>
                </c:pt>
                <c:pt idx="5">
                  <c:v>12</c:v>
                </c:pt>
                <c:pt idx="6">
                  <c:v>10</c:v>
                </c:pt>
                <c:pt idx="7">
                  <c:v>32</c:v>
                </c:pt>
                <c:pt idx="8">
                  <c:v>16</c:v>
                </c:pt>
                <c:pt idx="9">
                  <c:v>5</c:v>
                </c:pt>
                <c:pt idx="10">
                  <c:v>29</c:v>
                </c:pt>
                <c:pt idx="11">
                  <c:v>4</c:v>
                </c:pt>
                <c:pt idx="12">
                  <c:v>8</c:v>
                </c:pt>
                <c:pt idx="13">
                  <c:v>9</c:v>
                </c:pt>
                <c:pt idx="14">
                  <c:v>5</c:v>
                </c:pt>
              </c:numCache>
            </c:numRef>
          </c:val>
        </c:ser>
        <c:dLbls>
          <c:showLegendKey val="0"/>
          <c:showVal val="1"/>
          <c:showCatName val="0"/>
          <c:showSerName val="0"/>
          <c:showPercent val="0"/>
          <c:showBubbleSize val="0"/>
        </c:dLbls>
        <c:gapWidth val="75"/>
        <c:axId val="82441728"/>
        <c:axId val="82443264"/>
      </c:barChart>
      <c:catAx>
        <c:axId val="82441728"/>
        <c:scaling>
          <c:orientation val="minMax"/>
        </c:scaling>
        <c:delete val="0"/>
        <c:axPos val="b"/>
        <c:majorTickMark val="none"/>
        <c:minorTickMark val="none"/>
        <c:tickLblPos val="nextTo"/>
        <c:crossAx val="82443264"/>
        <c:crosses val="autoZero"/>
        <c:auto val="1"/>
        <c:lblAlgn val="ctr"/>
        <c:lblOffset val="100"/>
        <c:noMultiLvlLbl val="0"/>
      </c:catAx>
      <c:valAx>
        <c:axId val="82443264"/>
        <c:scaling>
          <c:orientation val="minMax"/>
        </c:scaling>
        <c:delete val="0"/>
        <c:axPos val="l"/>
        <c:numFmt formatCode="General" sourceLinked="1"/>
        <c:majorTickMark val="none"/>
        <c:minorTickMark val="none"/>
        <c:tickLblPos val="nextTo"/>
        <c:crossAx val="82441728"/>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spPr>
        <a:solidFill>
          <a:schemeClr val="lt1"/>
        </a:solidFill>
        <a:ln w="25400" cap="flat" cmpd="sng" algn="ctr">
          <a:solidFill>
            <a:schemeClr val="accent1"/>
          </a:solidFill>
          <a:prstDash val="solid"/>
        </a:ln>
        <a:effectLst/>
      </c:spPr>
    </c:backWall>
    <c:plotArea>
      <c:layout/>
      <c:bar3DChart>
        <c:barDir val="col"/>
        <c:grouping val="clustered"/>
        <c:varyColors val="0"/>
        <c:ser>
          <c:idx val="0"/>
          <c:order val="0"/>
          <c:tx>
            <c:strRef>
              <c:f>Sheet1!$B$1</c:f>
              <c:strCache>
                <c:ptCount val="1"/>
                <c:pt idx="0">
                  <c:v>хандсан тоо </c:v>
                </c:pt>
              </c:strCache>
            </c:strRef>
          </c:tx>
          <c:invertIfNegative val="0"/>
          <c:dLbls>
            <c:dLbl>
              <c:idx val="11"/>
              <c:layout/>
              <c:tx>
                <c:rich>
                  <a:bodyPr/>
                  <a:lstStyle/>
                  <a:p>
                    <a:r>
                      <a:rPr lang="mn-MN" smtClean="0"/>
                      <a:t>95</a:t>
                    </a:r>
                    <a:endParaRPr lang="en-US"/>
                  </a:p>
                </c:rich>
              </c:tx>
              <c:showLegendKey val="0"/>
              <c:showVal val="1"/>
              <c:showCatName val="0"/>
              <c:showSerName val="0"/>
              <c:showPercent val="0"/>
              <c:showBubbleSize val="0"/>
            </c:dLbl>
            <c:dLbl>
              <c:idx val="12"/>
              <c:layout/>
              <c:tx>
                <c:rich>
                  <a:bodyPr/>
                  <a:lstStyle/>
                  <a:p>
                    <a:r>
                      <a:rPr lang="mn-MN" smtClean="0"/>
                      <a:t>51</a:t>
                    </a:r>
                    <a:endParaRPr lang="en-US"/>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Sheet1!$A$2:$A$16</c:f>
              <c:strCache>
                <c:ptCount val="15"/>
                <c:pt idx="0">
                  <c:v>адаацаг </c:v>
                </c:pt>
                <c:pt idx="1">
                  <c:v>дэлгэрцогт </c:v>
                </c:pt>
                <c:pt idx="2">
                  <c:v>сайхановоо </c:v>
                </c:pt>
                <c:pt idx="3">
                  <c:v>эрдэнэдалай </c:v>
                </c:pt>
                <c:pt idx="4">
                  <c:v>луус </c:v>
                </c:pt>
                <c:pt idx="5">
                  <c:v>дэлгэрхангай </c:v>
                </c:pt>
                <c:pt idx="6">
                  <c:v>дэрэн </c:v>
                </c:pt>
                <c:pt idx="7">
                  <c:v>хулд </c:v>
                </c:pt>
                <c:pt idx="8">
                  <c:v>өлзийт </c:v>
                </c:pt>
                <c:pt idx="9">
                  <c:v>өндөршил </c:v>
                </c:pt>
                <c:pt idx="10">
                  <c:v>гурвансайхан </c:v>
                </c:pt>
                <c:pt idx="11">
                  <c:v>цагаандэлгэр </c:v>
                </c:pt>
                <c:pt idx="12">
                  <c:v>говь-Угтаал </c:v>
                </c:pt>
                <c:pt idx="13">
                  <c:v>сайнцагаан </c:v>
                </c:pt>
                <c:pt idx="14">
                  <c:v>баянжаргалан </c:v>
                </c:pt>
              </c:strCache>
            </c:strRef>
          </c:cat>
          <c:val>
            <c:numRef>
              <c:f>Sheet1!$B$2:$B$16</c:f>
              <c:numCache>
                <c:formatCode>General</c:formatCode>
                <c:ptCount val="15"/>
                <c:pt idx="0">
                  <c:v>50</c:v>
                </c:pt>
                <c:pt idx="1">
                  <c:v>136</c:v>
                </c:pt>
                <c:pt idx="2">
                  <c:v>61</c:v>
                </c:pt>
                <c:pt idx="3">
                  <c:v>13</c:v>
                </c:pt>
                <c:pt idx="4">
                  <c:v>35</c:v>
                </c:pt>
                <c:pt idx="5">
                  <c:v>3</c:v>
                </c:pt>
                <c:pt idx="6">
                  <c:v>39</c:v>
                </c:pt>
                <c:pt idx="7">
                  <c:v>26</c:v>
                </c:pt>
                <c:pt idx="8">
                  <c:v>333</c:v>
                </c:pt>
                <c:pt idx="9">
                  <c:v>109</c:v>
                </c:pt>
                <c:pt idx="10">
                  <c:v>138</c:v>
                </c:pt>
                <c:pt idx="11">
                  <c:v>75</c:v>
                </c:pt>
                <c:pt idx="12">
                  <c:v>50</c:v>
                </c:pt>
                <c:pt idx="13">
                  <c:v>264</c:v>
                </c:pt>
                <c:pt idx="14">
                  <c:v>18</c:v>
                </c:pt>
              </c:numCache>
            </c:numRef>
          </c:val>
        </c:ser>
        <c:ser>
          <c:idx val="1"/>
          <c:order val="1"/>
          <c:tx>
            <c:strRef>
              <c:f>Sheet1!$C$1</c:f>
              <c:strCache>
                <c:ptCount val="1"/>
                <c:pt idx="0">
                  <c:v>нэмсэн ажил </c:v>
                </c:pt>
              </c:strCache>
            </c:strRef>
          </c:tx>
          <c:invertIfNegative val="0"/>
          <c:cat>
            <c:strRef>
              <c:f>Sheet1!$A$2:$A$16</c:f>
              <c:strCache>
                <c:ptCount val="15"/>
                <c:pt idx="0">
                  <c:v>адаацаг </c:v>
                </c:pt>
                <c:pt idx="1">
                  <c:v>дэлгэрцогт </c:v>
                </c:pt>
                <c:pt idx="2">
                  <c:v>сайхановоо </c:v>
                </c:pt>
                <c:pt idx="3">
                  <c:v>эрдэнэдалай </c:v>
                </c:pt>
                <c:pt idx="4">
                  <c:v>луус </c:v>
                </c:pt>
                <c:pt idx="5">
                  <c:v>дэлгэрхангай </c:v>
                </c:pt>
                <c:pt idx="6">
                  <c:v>дэрэн </c:v>
                </c:pt>
                <c:pt idx="7">
                  <c:v>хулд </c:v>
                </c:pt>
                <c:pt idx="8">
                  <c:v>өлзийт </c:v>
                </c:pt>
                <c:pt idx="9">
                  <c:v>өндөршил </c:v>
                </c:pt>
                <c:pt idx="10">
                  <c:v>гурвансайхан </c:v>
                </c:pt>
                <c:pt idx="11">
                  <c:v>цагаандэлгэр </c:v>
                </c:pt>
                <c:pt idx="12">
                  <c:v>говь-Угтаал </c:v>
                </c:pt>
                <c:pt idx="13">
                  <c:v>сайнцагаан </c:v>
                </c:pt>
                <c:pt idx="14">
                  <c:v>баянжаргалан </c:v>
                </c:pt>
              </c:strCache>
            </c:strRef>
          </c:cat>
          <c:val>
            <c:numRef>
              <c:f>Sheet1!$C$2:$C$16</c:f>
              <c:numCache>
                <c:formatCode>General</c:formatCode>
                <c:ptCount val="15"/>
                <c:pt idx="0">
                  <c:v>1</c:v>
                </c:pt>
                <c:pt idx="1">
                  <c:v>64</c:v>
                </c:pt>
                <c:pt idx="2">
                  <c:v>2</c:v>
                </c:pt>
                <c:pt idx="3">
                  <c:v>0</c:v>
                </c:pt>
                <c:pt idx="4">
                  <c:v>0</c:v>
                </c:pt>
                <c:pt idx="5">
                  <c:v>1</c:v>
                </c:pt>
                <c:pt idx="6">
                  <c:v>1</c:v>
                </c:pt>
                <c:pt idx="7">
                  <c:v>1</c:v>
                </c:pt>
                <c:pt idx="8">
                  <c:v>5</c:v>
                </c:pt>
                <c:pt idx="9">
                  <c:v>60</c:v>
                </c:pt>
                <c:pt idx="10">
                  <c:v>10</c:v>
                </c:pt>
                <c:pt idx="11">
                  <c:v>1</c:v>
                </c:pt>
                <c:pt idx="12">
                  <c:v>5</c:v>
                </c:pt>
                <c:pt idx="13">
                  <c:v>10</c:v>
                </c:pt>
                <c:pt idx="14">
                  <c:v>0</c:v>
                </c:pt>
              </c:numCache>
            </c:numRef>
          </c:val>
        </c:ser>
        <c:ser>
          <c:idx val="2"/>
          <c:order val="2"/>
          <c:tx>
            <c:strRef>
              <c:f>Sheet1!$D$1</c:f>
              <c:strCache>
                <c:ptCount val="1"/>
                <c:pt idx="0">
                  <c:v>гүйцэтгэсэн </c:v>
                </c:pt>
              </c:strCache>
            </c:strRef>
          </c:tx>
          <c:invertIfNegative val="0"/>
          <c:dLbls>
            <c:dLbl>
              <c:idx val="1"/>
              <c:layout/>
              <c:tx>
                <c:rich>
                  <a:bodyPr/>
                  <a:lstStyle/>
                  <a:p>
                    <a:r>
                      <a:rPr lang="mn-MN" smtClean="0"/>
                      <a:t>0</a:t>
                    </a:r>
                    <a:endParaRPr lang="en-US"/>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Sheet1!$A$2:$A$16</c:f>
              <c:strCache>
                <c:ptCount val="15"/>
                <c:pt idx="0">
                  <c:v>адаацаг </c:v>
                </c:pt>
                <c:pt idx="1">
                  <c:v>дэлгэрцогт </c:v>
                </c:pt>
                <c:pt idx="2">
                  <c:v>сайхановоо </c:v>
                </c:pt>
                <c:pt idx="3">
                  <c:v>эрдэнэдалай </c:v>
                </c:pt>
                <c:pt idx="4">
                  <c:v>луус </c:v>
                </c:pt>
                <c:pt idx="5">
                  <c:v>дэлгэрхангай </c:v>
                </c:pt>
                <c:pt idx="6">
                  <c:v>дэрэн </c:v>
                </c:pt>
                <c:pt idx="7">
                  <c:v>хулд </c:v>
                </c:pt>
                <c:pt idx="8">
                  <c:v>өлзийт </c:v>
                </c:pt>
                <c:pt idx="9">
                  <c:v>өндөршил </c:v>
                </c:pt>
                <c:pt idx="10">
                  <c:v>гурвансайхан </c:v>
                </c:pt>
                <c:pt idx="11">
                  <c:v>цагаандэлгэр </c:v>
                </c:pt>
                <c:pt idx="12">
                  <c:v>говь-Угтаал </c:v>
                </c:pt>
                <c:pt idx="13">
                  <c:v>сайнцагаан </c:v>
                </c:pt>
                <c:pt idx="14">
                  <c:v>баянжаргалан </c:v>
                </c:pt>
              </c:strCache>
            </c:strRef>
          </c:cat>
          <c:val>
            <c:numRef>
              <c:f>Sheet1!$D$2:$D$16</c:f>
              <c:numCache>
                <c:formatCode>General</c:formatCode>
                <c:ptCount val="15"/>
                <c:pt idx="0">
                  <c:v>0</c:v>
                </c:pt>
                <c:pt idx="1">
                  <c:v>1</c:v>
                </c:pt>
                <c:pt idx="2">
                  <c:v>0</c:v>
                </c:pt>
                <c:pt idx="3">
                  <c:v>0</c:v>
                </c:pt>
                <c:pt idx="4">
                  <c:v>0</c:v>
                </c:pt>
                <c:pt idx="5">
                  <c:v>0</c:v>
                </c:pt>
                <c:pt idx="6">
                  <c:v>0</c:v>
                </c:pt>
                <c:pt idx="7">
                  <c:v>0</c:v>
                </c:pt>
                <c:pt idx="8">
                  <c:v>0</c:v>
                </c:pt>
                <c:pt idx="9">
                  <c:v>0</c:v>
                </c:pt>
                <c:pt idx="10">
                  <c:v>0</c:v>
                </c:pt>
                <c:pt idx="11">
                  <c:v>0</c:v>
                </c:pt>
                <c:pt idx="12">
                  <c:v>0</c:v>
                </c:pt>
                <c:pt idx="13">
                  <c:v>0</c:v>
                </c:pt>
                <c:pt idx="14">
                  <c:v>0</c:v>
                </c:pt>
              </c:numCache>
            </c:numRef>
          </c:val>
        </c:ser>
        <c:dLbls>
          <c:showLegendKey val="0"/>
          <c:showVal val="1"/>
          <c:showCatName val="0"/>
          <c:showSerName val="0"/>
          <c:showPercent val="0"/>
          <c:showBubbleSize val="0"/>
        </c:dLbls>
        <c:gapWidth val="150"/>
        <c:shape val="cylinder"/>
        <c:axId val="24128128"/>
        <c:axId val="24155648"/>
        <c:axId val="0"/>
      </c:bar3DChart>
      <c:catAx>
        <c:axId val="24128128"/>
        <c:scaling>
          <c:orientation val="minMax"/>
        </c:scaling>
        <c:delete val="0"/>
        <c:axPos val="b"/>
        <c:majorTickMark val="none"/>
        <c:minorTickMark val="none"/>
        <c:tickLblPos val="nextTo"/>
        <c:crossAx val="24155648"/>
        <c:crosses val="autoZero"/>
        <c:auto val="1"/>
        <c:lblAlgn val="ctr"/>
        <c:lblOffset val="100"/>
        <c:noMultiLvlLbl val="0"/>
      </c:catAx>
      <c:valAx>
        <c:axId val="24155648"/>
        <c:scaling>
          <c:orientation val="minMax"/>
        </c:scaling>
        <c:delete val="1"/>
        <c:axPos val="l"/>
        <c:numFmt formatCode="General" sourceLinked="1"/>
        <c:majorTickMark val="out"/>
        <c:minorTickMark val="none"/>
        <c:tickLblPos val="nextTo"/>
        <c:crossAx val="24128128"/>
        <c:crosses val="autoZero"/>
        <c:crossBetween val="between"/>
      </c:valAx>
    </c:plotArea>
    <c:legend>
      <c:legendPos val="t"/>
      <c:layout/>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manualLayout>
          <c:layoutTarget val="inner"/>
          <c:xMode val="edge"/>
          <c:yMode val="edge"/>
          <c:x val="4.2330125400991542E-2"/>
          <c:y val="0.1124741850518884"/>
          <c:w val="0.95766987459900843"/>
          <c:h val="0.72730705273680374"/>
        </c:manualLayout>
      </c:layout>
      <c:bar3DChart>
        <c:barDir val="col"/>
        <c:grouping val="clustered"/>
        <c:varyColors val="0"/>
        <c:ser>
          <c:idx val="0"/>
          <c:order val="0"/>
          <c:tx>
            <c:strRef>
              <c:f>Sheet1!$B$1</c:f>
              <c:strCache>
                <c:ptCount val="1"/>
                <c:pt idx="0">
                  <c:v>хандсан тоо </c:v>
                </c:pt>
              </c:strCache>
            </c:strRef>
          </c:tx>
          <c:invertIfNegative val="0"/>
          <c:cat>
            <c:strRef>
              <c:f>Sheet1!$A$2:$A$17</c:f>
              <c:strCache>
                <c:ptCount val="15"/>
                <c:pt idx="0">
                  <c:v>адаацаг </c:v>
                </c:pt>
                <c:pt idx="1">
                  <c:v>дэлгэрцогт </c:v>
                </c:pt>
                <c:pt idx="2">
                  <c:v>сайхановоо </c:v>
                </c:pt>
                <c:pt idx="3">
                  <c:v>эрдэнэдалай </c:v>
                </c:pt>
                <c:pt idx="4">
                  <c:v>луус </c:v>
                </c:pt>
                <c:pt idx="5">
                  <c:v>дэлгэрхангай </c:v>
                </c:pt>
                <c:pt idx="6">
                  <c:v>дэрэн </c:v>
                </c:pt>
                <c:pt idx="7">
                  <c:v>хулд </c:v>
                </c:pt>
                <c:pt idx="8">
                  <c:v>өлзийт </c:v>
                </c:pt>
                <c:pt idx="9">
                  <c:v>өндөршил </c:v>
                </c:pt>
                <c:pt idx="10">
                  <c:v>гурвансайхан </c:v>
                </c:pt>
                <c:pt idx="11">
                  <c:v>цагаандэлгэр </c:v>
                </c:pt>
                <c:pt idx="12">
                  <c:v>говь-Угтаал </c:v>
                </c:pt>
                <c:pt idx="13">
                  <c:v>сайнцагаан </c:v>
                </c:pt>
                <c:pt idx="14">
                  <c:v>баянжаргалан </c:v>
                </c:pt>
              </c:strCache>
            </c:strRef>
          </c:cat>
          <c:val>
            <c:numRef>
              <c:f>Sheet1!$B$2:$B$17</c:f>
              <c:numCache>
                <c:formatCode>General</c:formatCode>
                <c:ptCount val="16"/>
                <c:pt idx="0">
                  <c:v>2885</c:v>
                </c:pt>
                <c:pt idx="1">
                  <c:v>3342</c:v>
                </c:pt>
                <c:pt idx="2">
                  <c:v>3127</c:v>
                </c:pt>
                <c:pt idx="3">
                  <c:v>2025</c:v>
                </c:pt>
                <c:pt idx="4">
                  <c:v>5472</c:v>
                </c:pt>
                <c:pt idx="5">
                  <c:v>1527</c:v>
                </c:pt>
                <c:pt idx="6">
                  <c:v>2057</c:v>
                </c:pt>
                <c:pt idx="7">
                  <c:v>1879</c:v>
                </c:pt>
                <c:pt idx="8">
                  <c:v>2884</c:v>
                </c:pt>
                <c:pt idx="9">
                  <c:v>6773</c:v>
                </c:pt>
                <c:pt idx="10">
                  <c:v>6608</c:v>
                </c:pt>
                <c:pt idx="11">
                  <c:v>3303</c:v>
                </c:pt>
                <c:pt idx="12">
                  <c:v>2816</c:v>
                </c:pt>
                <c:pt idx="13">
                  <c:v>10636</c:v>
                </c:pt>
                <c:pt idx="14">
                  <c:v>2742</c:v>
                </c:pt>
                <c:pt idx="15">
                  <c:v>0</c:v>
                </c:pt>
              </c:numCache>
            </c:numRef>
          </c:val>
        </c:ser>
        <c:ser>
          <c:idx val="1"/>
          <c:order val="1"/>
          <c:tx>
            <c:strRef>
              <c:f>Sheet1!$C$1</c:f>
              <c:strCache>
                <c:ptCount val="1"/>
                <c:pt idx="0">
                  <c:v>нэмсэн бичлэг </c:v>
                </c:pt>
              </c:strCache>
            </c:strRef>
          </c:tx>
          <c:invertIfNegative val="0"/>
          <c:cat>
            <c:strRef>
              <c:f>Sheet1!$A$2:$A$17</c:f>
              <c:strCache>
                <c:ptCount val="15"/>
                <c:pt idx="0">
                  <c:v>адаацаг </c:v>
                </c:pt>
                <c:pt idx="1">
                  <c:v>дэлгэрцогт </c:v>
                </c:pt>
                <c:pt idx="2">
                  <c:v>сайхановоо </c:v>
                </c:pt>
                <c:pt idx="3">
                  <c:v>эрдэнэдалай </c:v>
                </c:pt>
                <c:pt idx="4">
                  <c:v>луус </c:v>
                </c:pt>
                <c:pt idx="5">
                  <c:v>дэлгэрхангай </c:v>
                </c:pt>
                <c:pt idx="6">
                  <c:v>дэрэн </c:v>
                </c:pt>
                <c:pt idx="7">
                  <c:v>хулд </c:v>
                </c:pt>
                <c:pt idx="8">
                  <c:v>өлзийт </c:v>
                </c:pt>
                <c:pt idx="9">
                  <c:v>өндөршил </c:v>
                </c:pt>
                <c:pt idx="10">
                  <c:v>гурвансайхан </c:v>
                </c:pt>
                <c:pt idx="11">
                  <c:v>цагаандэлгэр </c:v>
                </c:pt>
                <c:pt idx="12">
                  <c:v>говь-Угтаал </c:v>
                </c:pt>
                <c:pt idx="13">
                  <c:v>сайнцагаан </c:v>
                </c:pt>
                <c:pt idx="14">
                  <c:v>баянжаргалан </c:v>
                </c:pt>
              </c:strCache>
            </c:strRef>
          </c:cat>
          <c:val>
            <c:numRef>
              <c:f>Sheet1!$C$2:$C$17</c:f>
              <c:numCache>
                <c:formatCode>General</c:formatCode>
                <c:ptCount val="16"/>
                <c:pt idx="0">
                  <c:v>0</c:v>
                </c:pt>
                <c:pt idx="1">
                  <c:v>6</c:v>
                </c:pt>
                <c:pt idx="2">
                  <c:v>0</c:v>
                </c:pt>
                <c:pt idx="3">
                  <c:v>0</c:v>
                </c:pt>
                <c:pt idx="4">
                  <c:v>28</c:v>
                </c:pt>
                <c:pt idx="5">
                  <c:v>0</c:v>
                </c:pt>
                <c:pt idx="6">
                  <c:v>0</c:v>
                </c:pt>
                <c:pt idx="7">
                  <c:v>0</c:v>
                </c:pt>
                <c:pt idx="8">
                  <c:v>1</c:v>
                </c:pt>
                <c:pt idx="9">
                  <c:v>41</c:v>
                </c:pt>
                <c:pt idx="10">
                  <c:v>2</c:v>
                </c:pt>
                <c:pt idx="11">
                  <c:v>0</c:v>
                </c:pt>
                <c:pt idx="12">
                  <c:v>12</c:v>
                </c:pt>
                <c:pt idx="13">
                  <c:v>15</c:v>
                </c:pt>
                <c:pt idx="14">
                  <c:v>0</c:v>
                </c:pt>
              </c:numCache>
            </c:numRef>
          </c:val>
        </c:ser>
        <c:ser>
          <c:idx val="2"/>
          <c:order val="2"/>
          <c:tx>
            <c:strRef>
              <c:f>Sheet1!$D$1</c:f>
              <c:strCache>
                <c:ptCount val="1"/>
                <c:pt idx="0">
                  <c:v>уншсан тоо </c:v>
                </c:pt>
              </c:strCache>
            </c:strRef>
          </c:tx>
          <c:invertIfNegative val="0"/>
          <c:cat>
            <c:strRef>
              <c:f>Sheet1!$A$2:$A$17</c:f>
              <c:strCache>
                <c:ptCount val="15"/>
                <c:pt idx="0">
                  <c:v>адаацаг </c:v>
                </c:pt>
                <c:pt idx="1">
                  <c:v>дэлгэрцогт </c:v>
                </c:pt>
                <c:pt idx="2">
                  <c:v>сайхановоо </c:v>
                </c:pt>
                <c:pt idx="3">
                  <c:v>эрдэнэдалай </c:v>
                </c:pt>
                <c:pt idx="4">
                  <c:v>луус </c:v>
                </c:pt>
                <c:pt idx="5">
                  <c:v>дэлгэрхангай </c:v>
                </c:pt>
                <c:pt idx="6">
                  <c:v>дэрэн </c:v>
                </c:pt>
                <c:pt idx="7">
                  <c:v>хулд </c:v>
                </c:pt>
                <c:pt idx="8">
                  <c:v>өлзийт </c:v>
                </c:pt>
                <c:pt idx="9">
                  <c:v>өндөршил </c:v>
                </c:pt>
                <c:pt idx="10">
                  <c:v>гурвансайхан </c:v>
                </c:pt>
                <c:pt idx="11">
                  <c:v>цагаандэлгэр </c:v>
                </c:pt>
                <c:pt idx="12">
                  <c:v>говь-Угтаал </c:v>
                </c:pt>
                <c:pt idx="13">
                  <c:v>сайнцагаан </c:v>
                </c:pt>
                <c:pt idx="14">
                  <c:v>баянжаргалан </c:v>
                </c:pt>
              </c:strCache>
            </c:strRef>
          </c:cat>
          <c:val>
            <c:numRef>
              <c:f>Sheet1!$D$2:$D$17</c:f>
              <c:numCache>
                <c:formatCode>General</c:formatCode>
                <c:ptCount val="16"/>
                <c:pt idx="0">
                  <c:v>3161</c:v>
                </c:pt>
                <c:pt idx="1">
                  <c:v>5575</c:v>
                </c:pt>
                <c:pt idx="2">
                  <c:v>2584</c:v>
                </c:pt>
                <c:pt idx="3">
                  <c:v>2815</c:v>
                </c:pt>
                <c:pt idx="4">
                  <c:v>9148</c:v>
                </c:pt>
                <c:pt idx="5">
                  <c:v>3685</c:v>
                </c:pt>
                <c:pt idx="6">
                  <c:v>3693</c:v>
                </c:pt>
                <c:pt idx="7">
                  <c:v>2001</c:v>
                </c:pt>
                <c:pt idx="8">
                  <c:v>6714</c:v>
                </c:pt>
                <c:pt idx="9">
                  <c:v>7495</c:v>
                </c:pt>
                <c:pt idx="10">
                  <c:v>9013</c:v>
                </c:pt>
                <c:pt idx="11">
                  <c:v>6969</c:v>
                </c:pt>
                <c:pt idx="12">
                  <c:v>3317</c:v>
                </c:pt>
                <c:pt idx="13">
                  <c:v>10872</c:v>
                </c:pt>
                <c:pt idx="14">
                  <c:v>3989</c:v>
                </c:pt>
              </c:numCache>
            </c:numRef>
          </c:val>
        </c:ser>
        <c:dLbls>
          <c:showLegendKey val="0"/>
          <c:showVal val="1"/>
          <c:showCatName val="0"/>
          <c:showSerName val="0"/>
          <c:showPercent val="0"/>
          <c:showBubbleSize val="0"/>
        </c:dLbls>
        <c:gapWidth val="150"/>
        <c:shape val="cylinder"/>
        <c:axId val="20544128"/>
        <c:axId val="20554112"/>
        <c:axId val="0"/>
      </c:bar3DChart>
      <c:catAx>
        <c:axId val="20544128"/>
        <c:scaling>
          <c:orientation val="minMax"/>
        </c:scaling>
        <c:delete val="0"/>
        <c:axPos val="b"/>
        <c:majorTickMark val="none"/>
        <c:minorTickMark val="none"/>
        <c:tickLblPos val="nextTo"/>
        <c:crossAx val="20554112"/>
        <c:crosses val="autoZero"/>
        <c:auto val="1"/>
        <c:lblAlgn val="ctr"/>
        <c:lblOffset val="100"/>
        <c:noMultiLvlLbl val="0"/>
      </c:catAx>
      <c:valAx>
        <c:axId val="20554112"/>
        <c:scaling>
          <c:orientation val="minMax"/>
        </c:scaling>
        <c:delete val="1"/>
        <c:axPos val="l"/>
        <c:numFmt formatCode="General" sourceLinked="1"/>
        <c:majorTickMark val="out"/>
        <c:minorTickMark val="none"/>
        <c:tickLblPos val="nextTo"/>
        <c:crossAx val="20544128"/>
        <c:crosses val="autoZero"/>
        <c:crossBetween val="between"/>
      </c:valAx>
    </c:plotArea>
    <c:legend>
      <c:legendPos val="t"/>
      <c:layout/>
      <c:overlay val="0"/>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хандсан тоо </c:v>
                </c:pt>
              </c:strCache>
            </c:strRef>
          </c:tx>
          <c:invertIfNegative val="0"/>
          <c:dLbls>
            <c:txPr>
              <a:bodyPr/>
              <a:lstStyle/>
              <a:p>
                <a:pPr>
                  <a:defRPr sz="700"/>
                </a:pPr>
                <a:endParaRPr lang="en-US"/>
              </a:p>
            </c:txPr>
            <c:showLegendKey val="0"/>
            <c:showVal val="1"/>
            <c:showCatName val="0"/>
            <c:showSerName val="0"/>
            <c:showPercent val="0"/>
            <c:showBubbleSize val="0"/>
            <c:showLeaderLines val="0"/>
          </c:dLbls>
          <c:cat>
            <c:strRef>
              <c:f>Sheet1!$A$2:$A$17</c:f>
              <c:strCache>
                <c:ptCount val="15"/>
                <c:pt idx="0">
                  <c:v>адаацаг </c:v>
                </c:pt>
                <c:pt idx="1">
                  <c:v>дэлгэрцогт </c:v>
                </c:pt>
                <c:pt idx="2">
                  <c:v>сайхановоо </c:v>
                </c:pt>
                <c:pt idx="3">
                  <c:v>эрдэнэдалай </c:v>
                </c:pt>
                <c:pt idx="4">
                  <c:v>луус </c:v>
                </c:pt>
                <c:pt idx="5">
                  <c:v>дэлгэрхангай </c:v>
                </c:pt>
                <c:pt idx="6">
                  <c:v>дэрэн </c:v>
                </c:pt>
                <c:pt idx="7">
                  <c:v>хулд </c:v>
                </c:pt>
                <c:pt idx="8">
                  <c:v>өлзийт </c:v>
                </c:pt>
                <c:pt idx="9">
                  <c:v>өндөршил </c:v>
                </c:pt>
                <c:pt idx="10">
                  <c:v>гурвансайхан </c:v>
                </c:pt>
                <c:pt idx="11">
                  <c:v>цагаандэлгэр </c:v>
                </c:pt>
                <c:pt idx="12">
                  <c:v>говь-Угтаал </c:v>
                </c:pt>
                <c:pt idx="13">
                  <c:v>сайнцагаан </c:v>
                </c:pt>
                <c:pt idx="14">
                  <c:v>баянжаргалан </c:v>
                </c:pt>
              </c:strCache>
            </c:strRef>
          </c:cat>
          <c:val>
            <c:numRef>
              <c:f>Sheet1!$B$2:$B$17</c:f>
              <c:numCache>
                <c:formatCode>General</c:formatCode>
                <c:ptCount val="16"/>
                <c:pt idx="0">
                  <c:v>2403</c:v>
                </c:pt>
                <c:pt idx="1">
                  <c:v>2670</c:v>
                </c:pt>
                <c:pt idx="2">
                  <c:v>2100</c:v>
                </c:pt>
                <c:pt idx="3">
                  <c:v>2576</c:v>
                </c:pt>
                <c:pt idx="4">
                  <c:v>4718</c:v>
                </c:pt>
                <c:pt idx="5">
                  <c:v>1477</c:v>
                </c:pt>
                <c:pt idx="6">
                  <c:v>2112</c:v>
                </c:pt>
                <c:pt idx="7">
                  <c:v>1828</c:v>
                </c:pt>
                <c:pt idx="8">
                  <c:v>3394</c:v>
                </c:pt>
                <c:pt idx="9">
                  <c:v>2725</c:v>
                </c:pt>
                <c:pt idx="10">
                  <c:v>3374</c:v>
                </c:pt>
                <c:pt idx="11">
                  <c:v>2364</c:v>
                </c:pt>
                <c:pt idx="12">
                  <c:v>2420</c:v>
                </c:pt>
                <c:pt idx="13">
                  <c:v>9732</c:v>
                </c:pt>
                <c:pt idx="14">
                  <c:v>2136</c:v>
                </c:pt>
                <c:pt idx="15">
                  <c:v>0</c:v>
                </c:pt>
              </c:numCache>
            </c:numRef>
          </c:val>
        </c:ser>
        <c:ser>
          <c:idx val="1"/>
          <c:order val="1"/>
          <c:tx>
            <c:strRef>
              <c:f>Sheet1!$C$1</c:f>
              <c:strCache>
                <c:ptCount val="1"/>
                <c:pt idx="0">
                  <c:v>илгээсэн захидал </c:v>
                </c:pt>
              </c:strCache>
            </c:strRef>
          </c:tx>
          <c:invertIfNegative val="0"/>
          <c:dLbls>
            <c:txPr>
              <a:bodyPr/>
              <a:lstStyle/>
              <a:p>
                <a:pPr>
                  <a:defRPr sz="800"/>
                </a:pPr>
                <a:endParaRPr lang="en-US"/>
              </a:p>
            </c:txPr>
            <c:showLegendKey val="0"/>
            <c:showVal val="1"/>
            <c:showCatName val="0"/>
            <c:showSerName val="0"/>
            <c:showPercent val="0"/>
            <c:showBubbleSize val="0"/>
            <c:showLeaderLines val="0"/>
          </c:dLbls>
          <c:cat>
            <c:strRef>
              <c:f>Sheet1!$A$2:$A$17</c:f>
              <c:strCache>
                <c:ptCount val="15"/>
                <c:pt idx="0">
                  <c:v>адаацаг </c:v>
                </c:pt>
                <c:pt idx="1">
                  <c:v>дэлгэрцогт </c:v>
                </c:pt>
                <c:pt idx="2">
                  <c:v>сайхановоо </c:v>
                </c:pt>
                <c:pt idx="3">
                  <c:v>эрдэнэдалай </c:v>
                </c:pt>
                <c:pt idx="4">
                  <c:v>луус </c:v>
                </c:pt>
                <c:pt idx="5">
                  <c:v>дэлгэрхангай </c:v>
                </c:pt>
                <c:pt idx="6">
                  <c:v>дэрэн </c:v>
                </c:pt>
                <c:pt idx="7">
                  <c:v>хулд </c:v>
                </c:pt>
                <c:pt idx="8">
                  <c:v>өлзийт </c:v>
                </c:pt>
                <c:pt idx="9">
                  <c:v>өндөршил </c:v>
                </c:pt>
                <c:pt idx="10">
                  <c:v>гурвансайхан </c:v>
                </c:pt>
                <c:pt idx="11">
                  <c:v>цагаандэлгэр </c:v>
                </c:pt>
                <c:pt idx="12">
                  <c:v>говь-Угтаал </c:v>
                </c:pt>
                <c:pt idx="13">
                  <c:v>сайнцагаан </c:v>
                </c:pt>
                <c:pt idx="14">
                  <c:v>баянжаргалан </c:v>
                </c:pt>
              </c:strCache>
            </c:strRef>
          </c:cat>
          <c:val>
            <c:numRef>
              <c:f>Sheet1!$C$2:$C$17</c:f>
              <c:numCache>
                <c:formatCode>General</c:formatCode>
                <c:ptCount val="16"/>
                <c:pt idx="0">
                  <c:v>465</c:v>
                </c:pt>
                <c:pt idx="1">
                  <c:v>426</c:v>
                </c:pt>
                <c:pt idx="2">
                  <c:v>287</c:v>
                </c:pt>
                <c:pt idx="3">
                  <c:v>568</c:v>
                </c:pt>
                <c:pt idx="4">
                  <c:v>1269</c:v>
                </c:pt>
                <c:pt idx="5">
                  <c:v>395</c:v>
                </c:pt>
                <c:pt idx="6">
                  <c:v>282</c:v>
                </c:pt>
                <c:pt idx="7">
                  <c:v>427</c:v>
                </c:pt>
                <c:pt idx="8">
                  <c:v>1220</c:v>
                </c:pt>
                <c:pt idx="9">
                  <c:v>585</c:v>
                </c:pt>
                <c:pt idx="10">
                  <c:v>682</c:v>
                </c:pt>
                <c:pt idx="11">
                  <c:v>362</c:v>
                </c:pt>
                <c:pt idx="12">
                  <c:v>421</c:v>
                </c:pt>
                <c:pt idx="13">
                  <c:v>1687</c:v>
                </c:pt>
                <c:pt idx="14">
                  <c:v>468</c:v>
                </c:pt>
              </c:numCache>
            </c:numRef>
          </c:val>
        </c:ser>
        <c:ser>
          <c:idx val="2"/>
          <c:order val="2"/>
          <c:tx>
            <c:strRef>
              <c:f>Sheet1!$D$1</c:f>
              <c:strCache>
                <c:ptCount val="1"/>
                <c:pt idx="0">
                  <c:v>уншсан тоо </c:v>
                </c:pt>
              </c:strCache>
            </c:strRef>
          </c:tx>
          <c:invertIfNegative val="0"/>
          <c:dLbls>
            <c:txPr>
              <a:bodyPr/>
              <a:lstStyle/>
              <a:p>
                <a:pPr>
                  <a:defRPr sz="800"/>
                </a:pPr>
                <a:endParaRPr lang="en-US"/>
              </a:p>
            </c:txPr>
            <c:showLegendKey val="0"/>
            <c:showVal val="1"/>
            <c:showCatName val="0"/>
            <c:showSerName val="0"/>
            <c:showPercent val="0"/>
            <c:showBubbleSize val="0"/>
            <c:showLeaderLines val="0"/>
          </c:dLbls>
          <c:cat>
            <c:strRef>
              <c:f>Sheet1!$A$2:$A$17</c:f>
              <c:strCache>
                <c:ptCount val="15"/>
                <c:pt idx="0">
                  <c:v>адаацаг </c:v>
                </c:pt>
                <c:pt idx="1">
                  <c:v>дэлгэрцогт </c:v>
                </c:pt>
                <c:pt idx="2">
                  <c:v>сайхановоо </c:v>
                </c:pt>
                <c:pt idx="3">
                  <c:v>эрдэнэдалай </c:v>
                </c:pt>
                <c:pt idx="4">
                  <c:v>луус </c:v>
                </c:pt>
                <c:pt idx="5">
                  <c:v>дэлгэрхангай </c:v>
                </c:pt>
                <c:pt idx="6">
                  <c:v>дэрэн </c:v>
                </c:pt>
                <c:pt idx="7">
                  <c:v>хулд </c:v>
                </c:pt>
                <c:pt idx="8">
                  <c:v>өлзийт </c:v>
                </c:pt>
                <c:pt idx="9">
                  <c:v>өндөршил </c:v>
                </c:pt>
                <c:pt idx="10">
                  <c:v>гурвансайхан </c:v>
                </c:pt>
                <c:pt idx="11">
                  <c:v>цагаандэлгэр </c:v>
                </c:pt>
                <c:pt idx="12">
                  <c:v>говь-Угтаал </c:v>
                </c:pt>
                <c:pt idx="13">
                  <c:v>сайнцагаан </c:v>
                </c:pt>
                <c:pt idx="14">
                  <c:v>баянжаргалан </c:v>
                </c:pt>
              </c:strCache>
            </c:strRef>
          </c:cat>
          <c:val>
            <c:numRef>
              <c:f>Sheet1!$D$2:$D$17</c:f>
              <c:numCache>
                <c:formatCode>General</c:formatCode>
                <c:ptCount val="16"/>
                <c:pt idx="0">
                  <c:v>2296</c:v>
                </c:pt>
                <c:pt idx="1">
                  <c:v>2471</c:v>
                </c:pt>
                <c:pt idx="2">
                  <c:v>2287</c:v>
                </c:pt>
                <c:pt idx="3">
                  <c:v>2482</c:v>
                </c:pt>
                <c:pt idx="4">
                  <c:v>5061</c:v>
                </c:pt>
                <c:pt idx="5">
                  <c:v>1613</c:v>
                </c:pt>
                <c:pt idx="6">
                  <c:v>1982</c:v>
                </c:pt>
                <c:pt idx="7">
                  <c:v>2047</c:v>
                </c:pt>
                <c:pt idx="8">
                  <c:v>4627</c:v>
                </c:pt>
                <c:pt idx="9">
                  <c:v>2368</c:v>
                </c:pt>
                <c:pt idx="10">
                  <c:v>2682</c:v>
                </c:pt>
                <c:pt idx="11">
                  <c:v>2399</c:v>
                </c:pt>
                <c:pt idx="12">
                  <c:v>2285</c:v>
                </c:pt>
                <c:pt idx="13">
                  <c:v>8456</c:v>
                </c:pt>
                <c:pt idx="14">
                  <c:v>1797</c:v>
                </c:pt>
              </c:numCache>
            </c:numRef>
          </c:val>
        </c:ser>
        <c:dLbls>
          <c:showLegendKey val="0"/>
          <c:showVal val="1"/>
          <c:showCatName val="0"/>
          <c:showSerName val="0"/>
          <c:showPercent val="0"/>
          <c:showBubbleSize val="0"/>
        </c:dLbls>
        <c:gapWidth val="150"/>
        <c:shape val="cylinder"/>
        <c:axId val="20644992"/>
        <c:axId val="20646528"/>
        <c:axId val="0"/>
      </c:bar3DChart>
      <c:catAx>
        <c:axId val="20644992"/>
        <c:scaling>
          <c:orientation val="minMax"/>
        </c:scaling>
        <c:delete val="0"/>
        <c:axPos val="b"/>
        <c:numFmt formatCode="General" sourceLinked="1"/>
        <c:majorTickMark val="none"/>
        <c:minorTickMark val="none"/>
        <c:tickLblPos val="nextTo"/>
        <c:crossAx val="20646528"/>
        <c:crosses val="autoZero"/>
        <c:auto val="1"/>
        <c:lblAlgn val="ctr"/>
        <c:lblOffset val="100"/>
        <c:noMultiLvlLbl val="0"/>
      </c:catAx>
      <c:valAx>
        <c:axId val="20646528"/>
        <c:scaling>
          <c:orientation val="minMax"/>
        </c:scaling>
        <c:delete val="1"/>
        <c:axPos val="l"/>
        <c:numFmt formatCode="General" sourceLinked="1"/>
        <c:majorTickMark val="none"/>
        <c:minorTickMark val="none"/>
        <c:tickLblPos val="nextTo"/>
        <c:crossAx val="20644992"/>
        <c:crosses val="autoZero"/>
        <c:crossBetween val="between"/>
      </c:valAx>
    </c:plotArea>
    <c:legend>
      <c:legendPos val="t"/>
      <c:layout/>
      <c:overlay val="0"/>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4F0D8061-4880-46A3-8F2F-336FAA165323}" type="datetimeFigureOut">
              <a:rPr lang="en-US" smtClean="0"/>
              <a:t>12/4/2017</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9CE5FD69-6DFD-475B-97D9-A45E9DC5EC3F}" type="slidenum">
              <a:rPr lang="en-US" smtClean="0"/>
              <a:t>‹#›</a:t>
            </a:fld>
            <a:endParaRPr lang="en-US"/>
          </a:p>
        </p:txBody>
      </p:sp>
    </p:spTree>
    <p:extLst>
      <p:ext uri="{BB962C8B-B14F-4D97-AF65-F5344CB8AC3E}">
        <p14:creationId xmlns:p14="http://schemas.microsoft.com/office/powerpoint/2010/main" val="272332320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4681DF86-A40F-4F1E-8481-3BA4928ACF73}" type="datetimeFigureOut">
              <a:rPr lang="en-US" smtClean="0"/>
              <a:t>12/4/2017</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360CA4D1-932A-4A87-9693-6DBB3B915ADB}" type="slidenum">
              <a:rPr lang="en-US" smtClean="0"/>
              <a:t>‹#›</a:t>
            </a:fld>
            <a:endParaRPr lang="en-US"/>
          </a:p>
        </p:txBody>
      </p:sp>
    </p:spTree>
    <p:extLst>
      <p:ext uri="{BB962C8B-B14F-4D97-AF65-F5344CB8AC3E}">
        <p14:creationId xmlns:p14="http://schemas.microsoft.com/office/powerpoint/2010/main" val="309841397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09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0CA4D1-932A-4A87-9693-6DBB3B915ADB}" type="slidenum">
              <a:rPr lang="en-US" smtClean="0"/>
              <a:t>1</a:t>
            </a:fld>
            <a:endParaRPr lang="en-US"/>
          </a:p>
        </p:txBody>
      </p:sp>
    </p:spTree>
    <p:extLst>
      <p:ext uri="{BB962C8B-B14F-4D97-AF65-F5344CB8AC3E}">
        <p14:creationId xmlns:p14="http://schemas.microsoft.com/office/powerpoint/2010/main" val="2708501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091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0CA4D1-932A-4A87-9693-6DBB3B915ADB}"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1273934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091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0CA4D1-932A-4A87-9693-6DBB3B915ADB}" type="slidenum">
              <a:rPr lang="en-US" smtClean="0"/>
              <a:t>7</a:t>
            </a:fld>
            <a:endParaRPr lang="en-US"/>
          </a:p>
        </p:txBody>
      </p:sp>
    </p:spTree>
    <p:extLst>
      <p:ext uri="{BB962C8B-B14F-4D97-AF65-F5344CB8AC3E}">
        <p14:creationId xmlns:p14="http://schemas.microsoft.com/office/powerpoint/2010/main" val="4076274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091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0CA4D1-932A-4A87-9693-6DBB3B915ADB}" type="slidenum">
              <a:rPr lang="en-US" smtClean="0"/>
              <a:t>8</a:t>
            </a:fld>
            <a:endParaRPr lang="en-US"/>
          </a:p>
        </p:txBody>
      </p:sp>
    </p:spTree>
    <p:extLst>
      <p:ext uri="{BB962C8B-B14F-4D97-AF65-F5344CB8AC3E}">
        <p14:creationId xmlns:p14="http://schemas.microsoft.com/office/powerpoint/2010/main" val="36574150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09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0CA4D1-932A-4A87-9693-6DBB3B915ADB}" type="slidenum">
              <a:rPr lang="en-US" smtClean="0"/>
              <a:t>9</a:t>
            </a:fld>
            <a:endParaRPr lang="en-US"/>
          </a:p>
        </p:txBody>
      </p:sp>
    </p:spTree>
    <p:extLst>
      <p:ext uri="{BB962C8B-B14F-4D97-AF65-F5344CB8AC3E}">
        <p14:creationId xmlns:p14="http://schemas.microsoft.com/office/powerpoint/2010/main" val="6465836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0CA4D1-932A-4A87-9693-6DBB3B915ADB}" type="slidenum">
              <a:rPr lang="en-US" smtClean="0"/>
              <a:t>10</a:t>
            </a:fld>
            <a:endParaRPr lang="en-US"/>
          </a:p>
        </p:txBody>
      </p:sp>
    </p:spTree>
    <p:extLst>
      <p:ext uri="{BB962C8B-B14F-4D97-AF65-F5344CB8AC3E}">
        <p14:creationId xmlns:p14="http://schemas.microsoft.com/office/powerpoint/2010/main" val="34409297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0CA4D1-932A-4A87-9693-6DBB3B915ADB}" type="slidenum">
              <a:rPr lang="en-US" smtClean="0"/>
              <a:t>13</a:t>
            </a:fld>
            <a:endParaRPr lang="en-US"/>
          </a:p>
        </p:txBody>
      </p:sp>
    </p:spTree>
    <p:extLst>
      <p:ext uri="{BB962C8B-B14F-4D97-AF65-F5344CB8AC3E}">
        <p14:creationId xmlns:p14="http://schemas.microsoft.com/office/powerpoint/2010/main" val="3705895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49" y="5349904"/>
            <a:ext cx="8629651"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3"/>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AFD50402-4790-4C32-8650-E007121CF463}" type="datetimeFigureOut">
              <a:rPr lang="en-US" smtClean="0"/>
              <a:t>12/4/2017</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8EC52582-C560-46D2-AA4E-451A6FD32CF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FD50402-4790-4C32-8650-E007121CF463}" type="datetimeFigureOut">
              <a:rPr lang="en-US" smtClean="0"/>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52582-C560-46D2-AA4E-451A6FD32CF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8"/>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8"/>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FD50402-4790-4C32-8650-E007121CF463}" type="datetimeFigureOut">
              <a:rPr lang="en-US" smtClean="0"/>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52582-C560-46D2-AA4E-451A6FD32CF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AFD50402-4790-4C32-8650-E007121CF463}" type="datetimeFigureOut">
              <a:rPr lang="en-US" smtClean="0"/>
              <a:t>12/4/2017</a:t>
            </a:fld>
            <a:endParaRPr lang="en-US"/>
          </a:p>
        </p:txBody>
      </p:sp>
      <p:sp>
        <p:nvSpPr>
          <p:cNvPr id="19" name="Footer Placeholder 18"/>
          <p:cNvSpPr>
            <a:spLocks noGrp="1"/>
          </p:cNvSpPr>
          <p:nvPr>
            <p:ph type="ftr" sz="quarter" idx="11"/>
          </p:nvPr>
        </p:nvSpPr>
        <p:spPr>
          <a:xfrm>
            <a:off x="3581400" y="76202"/>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8EC52582-C560-46D2-AA4E-451A6FD32CF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49" y="3444904"/>
            <a:ext cx="8629651"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AFD50402-4790-4C32-8650-E007121CF463}" type="datetimeFigureOut">
              <a:rPr lang="en-US" smtClean="0"/>
              <a:t>12/4/2017</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8EC52582-C560-46D2-AA4E-451A6FD32CF2}" type="slidenum">
              <a:rPr lang="en-US" smtClean="0"/>
              <a:t>‹#›</a:t>
            </a:fld>
            <a:endParaRPr lang="en-US"/>
          </a:p>
        </p:txBody>
      </p:sp>
      <p:sp>
        <p:nvSpPr>
          <p:cNvPr id="8" name="Title 7"/>
          <p:cNvSpPr>
            <a:spLocks noGrp="1"/>
          </p:cNvSpPr>
          <p:nvPr>
            <p:ph type="title"/>
          </p:nvPr>
        </p:nvSpPr>
        <p:spPr>
          <a:xfrm>
            <a:off x="180475" y="2947087"/>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AFD50402-4790-4C32-8650-E007121CF463}" type="datetimeFigureOut">
              <a:rPr lang="en-US" smtClean="0"/>
              <a:t>12/4/2017</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8EC52582-C560-46D2-AA4E-451A6FD32CF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1"/>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6"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8"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6" y="1316039"/>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1" y="1316039"/>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AFD50402-4790-4C32-8650-E007121CF463}" type="datetimeFigureOut">
              <a:rPr lang="en-US" smtClean="0"/>
              <a:t>12/4/2017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8EC52582-C560-46D2-AA4E-451A6FD32CF2}" type="slidenum">
              <a:rPr lang="en-US" smtClean="0"/>
              <a:t>‹#›</a:t>
            </a:fld>
            <a:endParaRPr lang="en-US"/>
          </a:p>
        </p:txBody>
      </p:sp>
      <p:sp>
        <p:nvSpPr>
          <p:cNvPr id="11" name="Straight Connector 10"/>
          <p:cNvSpPr>
            <a:spLocks noChangeShapeType="1"/>
          </p:cNvSpPr>
          <p:nvPr/>
        </p:nvSpPr>
        <p:spPr bwMode="auto">
          <a:xfrm>
            <a:off x="514349" y="6019802"/>
            <a:ext cx="8629651"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AFD50402-4790-4C32-8650-E007121CF463}" type="datetimeFigureOut">
              <a:rPr lang="en-US" smtClean="0"/>
              <a:t>12/4/2017</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52582-C560-46D2-AA4E-451A6FD32CF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FD50402-4790-4C32-8650-E007121CF463}" type="datetimeFigureOut">
              <a:rPr lang="en-US" smtClean="0"/>
              <a:t>12/4/2017</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C52582-C560-46D2-AA4E-451A6FD32CF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49" y="5849119"/>
            <a:ext cx="8629651"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1"/>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2"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1" y="609600"/>
            <a:ext cx="5340351"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AFD50402-4790-4C32-8650-E007121CF463}" type="datetimeFigureOut">
              <a:rPr lang="en-US" smtClean="0"/>
              <a:t>12/4/2017</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C52582-C560-46D2-AA4E-451A6FD32CF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AFD50402-4790-4C32-8650-E007121CF463}" type="datetimeFigureOut">
              <a:rPr lang="en-US" smtClean="0"/>
              <a:t>12/4/2017</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8EC52582-C560-46D2-AA4E-451A6FD32CF2}" type="slidenum">
              <a:rPr lang="en-US" smtClean="0"/>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9"/>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49" y="1050900"/>
            <a:ext cx="8629651"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4"/>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2"/>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AFD50402-4790-4C32-8650-E007121CF463}" type="datetimeFigureOut">
              <a:rPr lang="en-US" smtClean="0"/>
              <a:t>12/4/2017</a:t>
            </a:fld>
            <a:endParaRPr lang="en-US"/>
          </a:p>
        </p:txBody>
      </p:sp>
      <p:sp>
        <p:nvSpPr>
          <p:cNvPr id="28" name="Footer Placeholder 27"/>
          <p:cNvSpPr>
            <a:spLocks noGrp="1"/>
          </p:cNvSpPr>
          <p:nvPr>
            <p:ph type="ftr" sz="quarter" idx="3"/>
          </p:nvPr>
        </p:nvSpPr>
        <p:spPr>
          <a:xfrm>
            <a:off x="3124200" y="76202"/>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2"/>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EC52582-C560-46D2-AA4E-451A6FD32CF2}" type="slidenum">
              <a:rPr lang="en-US" smtClean="0"/>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49" y="1050900"/>
            <a:ext cx="8629651"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49" y="1057988"/>
            <a:ext cx="8629651"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3"/>
            <a:ext cx="8153400" cy="2057399"/>
          </a:xfrm>
        </p:spPr>
        <p:txBody>
          <a:bodyPr/>
          <a:lstStyle/>
          <a:p>
            <a:pPr algn="r"/>
            <a:r>
              <a:rPr lang="mn-MN" sz="4000" b="1" dirty="0" smtClean="0">
                <a:latin typeface="Arial" pitchFamily="34" charset="0"/>
                <a:cs typeface="Arial" pitchFamily="34" charset="0"/>
              </a:rPr>
              <a:t>Сумдын ЗДТГ-ын АВЛЕ программ ашиглалтын байдал </a:t>
            </a:r>
            <a:endParaRPr lang="en-US" sz="4000" b="1" dirty="0">
              <a:latin typeface="Arial" pitchFamily="34" charset="0"/>
              <a:cs typeface="Arial" pitchFamily="34" charset="0"/>
            </a:endParaRPr>
          </a:p>
        </p:txBody>
      </p:sp>
      <p:sp>
        <p:nvSpPr>
          <p:cNvPr id="3" name="Subtitle 2"/>
          <p:cNvSpPr>
            <a:spLocks noGrp="1"/>
          </p:cNvSpPr>
          <p:nvPr>
            <p:ph type="subTitle" idx="1"/>
          </p:nvPr>
        </p:nvSpPr>
        <p:spPr>
          <a:xfrm>
            <a:off x="1371600" y="4876800"/>
            <a:ext cx="7391400" cy="762000"/>
          </a:xfrm>
        </p:spPr>
        <p:txBody>
          <a:bodyPr>
            <a:normAutofit/>
          </a:bodyPr>
          <a:lstStyle/>
          <a:p>
            <a:pPr algn="r"/>
            <a:r>
              <a:rPr lang="mn-MN" sz="1600" dirty="0" smtClean="0">
                <a:solidFill>
                  <a:schemeClr val="tx1"/>
                </a:solidFill>
                <a:latin typeface="Arial" pitchFamily="34" charset="0"/>
                <a:cs typeface="Arial" pitchFamily="34" charset="0"/>
              </a:rPr>
              <a:t>Хяналт шинжилгээ үнэлгээ дотоод аудитын хэлтсийн ахлах мэргэжилтэн Э.Одончимэг                      </a:t>
            </a:r>
            <a:r>
              <a:rPr lang="mn-MN" sz="1600" dirty="0" smtClean="0">
                <a:solidFill>
                  <a:schemeClr val="tx1"/>
                </a:solidFill>
              </a:rPr>
              <a:t>2017.</a:t>
            </a:r>
            <a:r>
              <a:rPr lang="en-US" sz="1600" dirty="0" smtClean="0">
                <a:solidFill>
                  <a:schemeClr val="tx1"/>
                </a:solidFill>
              </a:rPr>
              <a:t>11.21</a:t>
            </a:r>
            <a:endParaRPr lang="en-US" sz="1200" dirty="0">
              <a:solidFill>
                <a:schemeClr val="tx1"/>
              </a:solidFill>
            </a:endParaRPr>
          </a:p>
        </p:txBody>
      </p:sp>
    </p:spTree>
    <p:extLst>
      <p:ext uri="{BB962C8B-B14F-4D97-AF65-F5344CB8AC3E}">
        <p14:creationId xmlns:p14="http://schemas.microsoft.com/office/powerpoint/2010/main" val="19340956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mn-MN" sz="3200" dirty="0"/>
              <a:t>Захидал ашиглалтын байдал </a:t>
            </a: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24733916"/>
              </p:ext>
            </p:extLst>
          </p:nvPr>
        </p:nvGraphicFramePr>
        <p:xfrm>
          <a:off x="457200" y="1600200"/>
          <a:ext cx="8534400" cy="4953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943309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stretch>
            <a:fillRect/>
          </a:stretch>
        </p:blipFill>
        <p:spPr>
          <a:xfrm>
            <a:off x="533401" y="304800"/>
            <a:ext cx="8153400" cy="6172200"/>
          </a:xfrm>
          <a:prstGeom prst="rect">
            <a:avLst/>
          </a:prstGeom>
        </p:spPr>
      </p:pic>
    </p:spTree>
    <p:extLst>
      <p:ext uri="{BB962C8B-B14F-4D97-AF65-F5344CB8AC3E}">
        <p14:creationId xmlns:p14="http://schemas.microsoft.com/office/powerpoint/2010/main" val="30486838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stretch>
            <a:fillRect/>
          </a:stretch>
        </p:blipFill>
        <p:spPr>
          <a:xfrm>
            <a:off x="381000" y="533400"/>
            <a:ext cx="8534400" cy="5943600"/>
          </a:xfrm>
          <a:prstGeom prst="rect">
            <a:avLst/>
          </a:prstGeom>
        </p:spPr>
      </p:pic>
    </p:spTree>
    <p:extLst>
      <p:ext uri="{BB962C8B-B14F-4D97-AF65-F5344CB8AC3E}">
        <p14:creationId xmlns:p14="http://schemas.microsoft.com/office/powerpoint/2010/main" val="7734319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609600"/>
          </a:xfrm>
        </p:spPr>
        <p:txBody>
          <a:bodyPr>
            <a:normAutofit fontScale="90000"/>
          </a:bodyPr>
          <a:lstStyle/>
          <a:p>
            <a:pPr algn="r"/>
            <a:r>
              <a:rPr lang="mn-MN" dirty="0" smtClean="0"/>
              <a:t>Цаашид анхаарах асуудал </a:t>
            </a:r>
            <a:endParaRPr lang="en-US" dirty="0"/>
          </a:p>
        </p:txBody>
      </p:sp>
      <p:sp>
        <p:nvSpPr>
          <p:cNvPr id="3" name="Content Placeholder 2"/>
          <p:cNvSpPr>
            <a:spLocks noGrp="1"/>
          </p:cNvSpPr>
          <p:nvPr>
            <p:ph idx="1"/>
          </p:nvPr>
        </p:nvSpPr>
        <p:spPr>
          <a:xfrm>
            <a:off x="304800" y="1066800"/>
            <a:ext cx="8686800" cy="5105400"/>
          </a:xfrm>
        </p:spPr>
        <p:txBody>
          <a:bodyPr>
            <a:normAutofit fontScale="47500" lnSpcReduction="20000"/>
          </a:bodyPr>
          <a:lstStyle/>
          <a:p>
            <a:pPr lvl="0" algn="just"/>
            <a:r>
              <a:rPr lang="mn-MN" sz="3000" dirty="0">
                <a:latin typeface="Arial" pitchFamily="34" charset="0"/>
                <a:cs typeface="Arial" pitchFamily="34" charset="0"/>
              </a:rPr>
              <a:t>Ажил хэргийг тогтмол 7 хоногоор төлөвлөж, хийж гүйцэтгэсэн тухай мэдээллийг цаг хугацаанд нь </a:t>
            </a:r>
            <a:r>
              <a:rPr lang="mn-MN" sz="3000" dirty="0" smtClean="0">
                <a:latin typeface="Arial" pitchFamily="34" charset="0"/>
                <a:cs typeface="Arial" pitchFamily="34" charset="0"/>
              </a:rPr>
              <a:t>оруулж, гүйцэтгэлд нь хяналт тавьж  байх</a:t>
            </a:r>
            <a:endParaRPr lang="en-US" sz="3000" dirty="0">
              <a:latin typeface="Arial" pitchFamily="34" charset="0"/>
              <a:cs typeface="Arial" pitchFamily="34" charset="0"/>
            </a:endParaRPr>
          </a:p>
          <a:p>
            <a:pPr lvl="0" algn="just"/>
            <a:r>
              <a:rPr lang="mn-MN" sz="3000" dirty="0">
                <a:latin typeface="Arial" pitchFamily="34" charset="0"/>
                <a:cs typeface="Arial" pitchFamily="34" charset="0"/>
              </a:rPr>
              <a:t>АВЛЕ </a:t>
            </a:r>
            <a:r>
              <a:rPr lang="mn-MN" sz="3000" dirty="0" smtClean="0">
                <a:latin typeface="Arial" pitchFamily="34" charset="0"/>
                <a:cs typeface="Arial" pitchFamily="34" charset="0"/>
              </a:rPr>
              <a:t>программын </a:t>
            </a:r>
            <a:r>
              <a:rPr lang="mn-MN" sz="3000" dirty="0">
                <a:latin typeface="Arial" pitchFamily="34" charset="0"/>
                <a:cs typeface="Arial" pitchFamily="34" charset="0"/>
              </a:rPr>
              <a:t>ашиглалтыг сайжруулж хэрэглээг тогтмолжуулах </a:t>
            </a:r>
            <a:endParaRPr lang="en-US" sz="3000" dirty="0">
              <a:latin typeface="Arial" pitchFamily="34" charset="0"/>
              <a:cs typeface="Arial" pitchFamily="34" charset="0"/>
            </a:endParaRPr>
          </a:p>
          <a:p>
            <a:pPr lvl="0" algn="just"/>
            <a:r>
              <a:rPr lang="mn-MN" sz="3000" dirty="0" smtClean="0">
                <a:latin typeface="Arial" pitchFamily="34" charset="0"/>
                <a:cs typeface="Arial" pitchFamily="34" charset="0"/>
              </a:rPr>
              <a:t>Албан бичгийг </a:t>
            </a:r>
            <a:r>
              <a:rPr lang="mn-MN" sz="3000" dirty="0">
                <a:latin typeface="Arial" pitchFamily="34" charset="0"/>
                <a:cs typeface="Arial" pitchFamily="34" charset="0"/>
              </a:rPr>
              <a:t>албан бичгийн </a:t>
            </a:r>
            <a:r>
              <a:rPr lang="mn-MN" sz="3000" dirty="0" smtClean="0">
                <a:latin typeface="Arial" pitchFamily="34" charset="0"/>
                <a:cs typeface="Arial" pitchFamily="34" charset="0"/>
              </a:rPr>
              <a:t>программаар  </a:t>
            </a:r>
            <a:r>
              <a:rPr lang="mn-MN" sz="3000" dirty="0">
                <a:latin typeface="Arial" pitchFamily="34" charset="0"/>
                <a:cs typeface="Arial" pitchFamily="34" charset="0"/>
              </a:rPr>
              <a:t>холбогдох хүмүүст хүргүүлж, хяналт тавьж байх </a:t>
            </a:r>
            <a:endParaRPr lang="en-US" sz="3000" dirty="0">
              <a:latin typeface="Arial" pitchFamily="34" charset="0"/>
              <a:cs typeface="Arial" pitchFamily="34" charset="0"/>
            </a:endParaRPr>
          </a:p>
          <a:p>
            <a:pPr lvl="0" algn="just"/>
            <a:r>
              <a:rPr lang="mn-MN" sz="3000" dirty="0" smtClean="0">
                <a:latin typeface="Arial" pitchFamily="34" charset="0"/>
                <a:cs typeface="Arial" pitchFamily="34" charset="0"/>
              </a:rPr>
              <a:t>Сум, байгууллагын дарга </a:t>
            </a:r>
            <a:r>
              <a:rPr lang="mn-MN" sz="3000" dirty="0">
                <a:latin typeface="Arial" pitchFamily="34" charset="0"/>
                <a:cs typeface="Arial" pitchFamily="34" charset="0"/>
              </a:rPr>
              <a:t>нар мэргэжилтнүүдийнхээ АВЛЕ </a:t>
            </a:r>
            <a:r>
              <a:rPr lang="mn-MN" sz="3000" dirty="0" smtClean="0">
                <a:latin typeface="Arial" pitchFamily="34" charset="0"/>
                <a:cs typeface="Arial" pitchFamily="34" charset="0"/>
              </a:rPr>
              <a:t>программын </a:t>
            </a:r>
            <a:r>
              <a:rPr lang="mn-MN" sz="3000" dirty="0">
                <a:latin typeface="Arial" pitchFamily="34" charset="0"/>
                <a:cs typeface="Arial" pitchFamily="34" charset="0"/>
              </a:rPr>
              <a:t>ашиглалтын байдалд сар бүр хяналт тавьж </a:t>
            </a:r>
            <a:r>
              <a:rPr lang="mn-MN" sz="3000" dirty="0" smtClean="0">
                <a:latin typeface="Arial" pitchFamily="34" charset="0"/>
                <a:cs typeface="Arial" pitchFamily="34" charset="0"/>
              </a:rPr>
              <a:t>байх</a:t>
            </a:r>
          </a:p>
          <a:p>
            <a:pPr lvl="0" algn="just"/>
            <a:r>
              <a:rPr lang="mn-MN" sz="3000" dirty="0" smtClean="0">
                <a:latin typeface="Arial" pitchFamily="34" charset="0"/>
                <a:cs typeface="Arial" pitchFamily="34" charset="0"/>
              </a:rPr>
              <a:t>Шаардлагагүй үйлчилгээний ажилтнуудыг бүртгэлээс хасах </a:t>
            </a:r>
          </a:p>
          <a:p>
            <a:pPr lvl="0" algn="just"/>
            <a:r>
              <a:rPr lang="mn-MN" sz="3000" dirty="0" smtClean="0">
                <a:latin typeface="Arial" pitchFamily="34" charset="0"/>
                <a:cs typeface="Arial" pitchFamily="34" charset="0"/>
              </a:rPr>
              <a:t> төрийн албан хаагчдын үр дүнгийн гэрээнд программ ашиглалтын байдлыг оруулж, хагас бүтэн жилээр дүгнэж байх </a:t>
            </a:r>
          </a:p>
          <a:p>
            <a:pPr lvl="0" algn="just"/>
            <a:r>
              <a:rPr lang="mn-MN" sz="3000" dirty="0" smtClean="0">
                <a:latin typeface="Arial" pitchFamily="34" charset="0"/>
                <a:cs typeface="Arial" pitchFamily="34" charset="0"/>
              </a:rPr>
              <a:t>Олон нийтийн зар мэдээ болон файлын санд тавьсан мэдээллийг тогтмол авч, эргэх холбоотой ажиллаж байх </a:t>
            </a:r>
          </a:p>
          <a:p>
            <a:pPr lvl="0" algn="just"/>
            <a:r>
              <a:rPr lang="mn-MN" sz="3000" dirty="0" smtClean="0">
                <a:latin typeface="Arial" pitchFamily="34" charset="0"/>
                <a:cs typeface="Arial" pitchFamily="34" charset="0"/>
              </a:rPr>
              <a:t>Сумдын оны ажил дүгнэх үзүүлэлтэд оруулж дүгнэх тул ашиглалтын байдлыг одоогийнхоос ахиулах</a:t>
            </a:r>
          </a:p>
          <a:p>
            <a:pPr lvl="0" algn="just"/>
            <a:r>
              <a:rPr lang="mn-MN" sz="3000" dirty="0" smtClean="0">
                <a:latin typeface="Arial" pitchFamily="34" charset="0"/>
                <a:cs typeface="Arial" pitchFamily="34" charset="0"/>
              </a:rPr>
              <a:t>Байгууллагын ажил дүгнэх үзүүлэлтэд оруулж дүгнэж байх  </a:t>
            </a:r>
            <a:endParaRPr lang="en-US" sz="3000" dirty="0" smtClean="0">
              <a:latin typeface="Arial" pitchFamily="34" charset="0"/>
              <a:cs typeface="Arial" pitchFamily="34" charset="0"/>
            </a:endParaRPr>
          </a:p>
          <a:p>
            <a:pPr lvl="0" algn="just"/>
            <a:r>
              <a:rPr lang="mn-MN" sz="3000" dirty="0" smtClean="0">
                <a:latin typeface="Arial" pitchFamily="34" charset="0"/>
                <a:cs typeface="Arial" pitchFamily="34" charset="0"/>
              </a:rPr>
              <a:t>Бүртгэгдсэн хэрэглэгч өөрчлөгдсөн тохиолдолд тухай бүр өөрчлөлт хийж байх </a:t>
            </a:r>
            <a:endParaRPr lang="en-US" sz="3000" dirty="0" smtClean="0">
              <a:latin typeface="Arial" pitchFamily="34" charset="0"/>
              <a:cs typeface="Arial" pitchFamily="34" charset="0"/>
            </a:endParaRPr>
          </a:p>
          <a:p>
            <a:pPr lvl="0" algn="just"/>
            <a:r>
              <a:rPr lang="mn-MN" sz="3000" dirty="0" smtClean="0">
                <a:latin typeface="Arial" pitchFamily="34" charset="0"/>
                <a:cs typeface="Arial" pitchFamily="34" charset="0"/>
              </a:rPr>
              <a:t>Цаашид анхаарах асуудлын хэрэгжилтийг жилийн эцсийн байдлаар 2017 оны 12 сарын 25-ны дотор гаргаж ХШҮДАХ-ийн ахлах мэргэжилтэнд Э.Одончимэгт ирүүлэх </a:t>
            </a:r>
          </a:p>
          <a:p>
            <a:pPr lvl="0" algn="just"/>
            <a:endParaRPr lang="mn-MN" sz="3000" dirty="0" smtClean="0">
              <a:latin typeface="Arial" pitchFamily="34" charset="0"/>
              <a:cs typeface="Arial" pitchFamily="34" charset="0"/>
            </a:endParaRPr>
          </a:p>
          <a:p>
            <a:pPr lvl="0" algn="just"/>
            <a:endParaRPr lang="en-US" sz="3000" dirty="0" smtClean="0">
              <a:latin typeface="Arial" pitchFamily="34" charset="0"/>
              <a:cs typeface="Arial" pitchFamily="34" charset="0"/>
            </a:endParaRPr>
          </a:p>
          <a:p>
            <a:pPr marL="0" lvl="0" indent="0" algn="just">
              <a:buNone/>
            </a:pPr>
            <a:r>
              <a:rPr lang="mn-MN" sz="3000" dirty="0" smtClean="0">
                <a:latin typeface="Arial" pitchFamily="34" charset="0"/>
                <a:cs typeface="Arial" pitchFamily="34" charset="0"/>
              </a:rPr>
              <a:t> </a:t>
            </a:r>
          </a:p>
          <a:p>
            <a:pPr lvl="0" algn="just"/>
            <a:endParaRPr lang="mn-MN" sz="3000" dirty="0" smtClean="0">
              <a:latin typeface="Arial" pitchFamily="34" charset="0"/>
              <a:cs typeface="Arial" pitchFamily="34" charset="0"/>
            </a:endParaRPr>
          </a:p>
          <a:p>
            <a:pPr lvl="0" algn="just"/>
            <a:endParaRPr lang="mn-MN" sz="3000" dirty="0" smtClean="0">
              <a:latin typeface="Arial" pitchFamily="34" charset="0"/>
              <a:cs typeface="Arial" pitchFamily="34" charset="0"/>
            </a:endParaRPr>
          </a:p>
          <a:p>
            <a:pPr lvl="0" algn="just"/>
            <a:endParaRPr lang="en-US" sz="3000" dirty="0">
              <a:latin typeface="Arial" pitchFamily="34" charset="0"/>
              <a:cs typeface="Arial" pitchFamily="34" charset="0"/>
            </a:endParaRPr>
          </a:p>
          <a:p>
            <a:pPr marL="0" indent="0">
              <a:buNone/>
            </a:pPr>
            <a:endParaRPr lang="en-US" dirty="0"/>
          </a:p>
          <a:p>
            <a:endParaRPr lang="en-US" dirty="0"/>
          </a:p>
        </p:txBody>
      </p:sp>
    </p:spTree>
    <p:extLst>
      <p:ext uri="{BB962C8B-B14F-4D97-AF65-F5344CB8AC3E}">
        <p14:creationId xmlns:p14="http://schemas.microsoft.com/office/powerpoint/2010/main" val="9391482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057400"/>
            <a:ext cx="8686800" cy="2438400"/>
          </a:xfrm>
        </p:spPr>
        <p:txBody>
          <a:bodyPr/>
          <a:lstStyle/>
          <a:p>
            <a:pPr algn="ctr"/>
            <a:r>
              <a:rPr lang="mn-MN" b="1" dirty="0" smtClean="0"/>
              <a:t>Анхаарал хандуулсанд баярлалаа </a:t>
            </a:r>
            <a:endParaRPr lang="en-US" b="1" dirty="0">
              <a:latin typeface="Brush Script MT" pitchFamily="66" charset="0"/>
            </a:endParaRPr>
          </a:p>
        </p:txBody>
      </p:sp>
    </p:spTree>
    <p:extLst>
      <p:ext uri="{BB962C8B-B14F-4D97-AF65-F5344CB8AC3E}">
        <p14:creationId xmlns:p14="http://schemas.microsoft.com/office/powerpoint/2010/main" val="2331601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86800" cy="762000"/>
          </a:xfrm>
        </p:spPr>
        <p:txBody>
          <a:bodyPr/>
          <a:lstStyle/>
          <a:p>
            <a:pPr algn="r"/>
            <a:r>
              <a:rPr lang="mn-MN" sz="3200" dirty="0" smtClean="0"/>
              <a:t>Танилцуулга</a:t>
            </a:r>
            <a:r>
              <a:rPr lang="mn-MN" dirty="0" smtClean="0"/>
              <a:t> </a:t>
            </a:r>
            <a:endParaRPr lang="en-US" dirty="0"/>
          </a:p>
        </p:txBody>
      </p:sp>
      <p:sp>
        <p:nvSpPr>
          <p:cNvPr id="3" name="Content Placeholder 2"/>
          <p:cNvSpPr>
            <a:spLocks noGrp="1"/>
          </p:cNvSpPr>
          <p:nvPr>
            <p:ph idx="1"/>
          </p:nvPr>
        </p:nvSpPr>
        <p:spPr>
          <a:xfrm>
            <a:off x="304800" y="1143000"/>
            <a:ext cx="8686800" cy="4937127"/>
          </a:xfrm>
        </p:spPr>
        <p:txBody>
          <a:bodyPr>
            <a:normAutofit fontScale="85000" lnSpcReduction="20000"/>
          </a:bodyPr>
          <a:lstStyle/>
          <a:p>
            <a:pPr marL="0" indent="0" algn="just">
              <a:buNone/>
            </a:pPr>
            <a:r>
              <a:rPr lang="mn-MN" dirty="0">
                <a:latin typeface="Arial" pitchFamily="34" charset="0"/>
                <a:cs typeface="Arial" pitchFamily="34" charset="0"/>
              </a:rPr>
              <a:t>Сумдын ИТХ болон Засаг даргын </a:t>
            </a:r>
            <a:r>
              <a:rPr lang="mn-MN" dirty="0" smtClean="0">
                <a:latin typeface="Arial" pitchFamily="34" charset="0"/>
                <a:cs typeface="Arial" pitchFamily="34" charset="0"/>
              </a:rPr>
              <a:t>Тамгын </a:t>
            </a:r>
            <a:r>
              <a:rPr lang="mn-MN" dirty="0">
                <a:latin typeface="Arial" pitchFamily="34" charset="0"/>
                <a:cs typeface="Arial" pitchFamily="34" charset="0"/>
              </a:rPr>
              <a:t>газар нийт 30 байгууллагын 467 хэрэглэгч бүртгүүлснээс 5821 удаа системд хандалт хийсэн байна. Ажил хэрэгт 1370 удаа, албан бичигт 2788 удаа, цаг бүртгэлд 689 удаа, олон нийтэд 58106 удаа, захидалд 46029 удаа хандаж 195 хэрэглэгч нэвтрээгүй байна.  </a:t>
            </a:r>
            <a:r>
              <a:rPr lang="mn-MN" dirty="0" smtClean="0">
                <a:latin typeface="Arial" pitchFamily="34" charset="0"/>
                <a:cs typeface="Arial" pitchFamily="34" charset="0"/>
              </a:rPr>
              <a:t>467 хэрэглэгчээс үйлчилгээний </a:t>
            </a:r>
            <a:r>
              <a:rPr lang="mn-MN" dirty="0">
                <a:latin typeface="Arial" pitchFamily="34" charset="0"/>
                <a:cs typeface="Arial" pitchFamily="34" charset="0"/>
              </a:rPr>
              <a:t>ажилтан / үйлчлэгч, тогооч, нярав, сувилагч жолооч, </a:t>
            </a:r>
            <a:r>
              <a:rPr lang="mn-MN" dirty="0" smtClean="0">
                <a:latin typeface="Arial" pitchFamily="34" charset="0"/>
                <a:cs typeface="Arial" pitchFamily="34" charset="0"/>
              </a:rPr>
              <a:t>багш/ 76 </a:t>
            </a:r>
            <a:r>
              <a:rPr lang="mn-MN" dirty="0">
                <a:latin typeface="Arial" pitchFamily="34" charset="0"/>
                <a:cs typeface="Arial" pitchFamily="34" charset="0"/>
              </a:rPr>
              <a:t>бүртгэгдсэн. </a:t>
            </a:r>
            <a:r>
              <a:rPr lang="mn-MN" dirty="0" smtClean="0">
                <a:latin typeface="Arial" pitchFamily="34" charset="0"/>
                <a:cs typeface="Arial" pitchFamily="34" charset="0"/>
              </a:rPr>
              <a:t>Нийт системд нэвтрэлтээр Сайнцагаан, Луус, Өндөршил сум хамгийн олон удаа нэвтэрсэн бол хамгийн бага нь Дэрэн,  Эрдэнэдалай сум, бүртгэгдсэн хэрэглэгчээс хамгийн их нэвтрээгүй хэрэглэгчтэй сум Хулд 32, Гурвансайхан 29, </a:t>
            </a:r>
            <a:r>
              <a:rPr lang="mn-MN" dirty="0">
                <a:latin typeface="Arial" pitchFamily="34" charset="0"/>
                <a:cs typeface="Arial" pitchFamily="34" charset="0"/>
              </a:rPr>
              <a:t>Э</a:t>
            </a:r>
            <a:r>
              <a:rPr lang="mn-MN" dirty="0" smtClean="0">
                <a:latin typeface="Arial" pitchFamily="34" charset="0"/>
                <a:cs typeface="Arial" pitchFamily="34" charset="0"/>
              </a:rPr>
              <a:t>рдэнэдалай 22, Дэлгэрцогт 20 байна. </a:t>
            </a:r>
            <a:endParaRPr lang="en-US" dirty="0">
              <a:latin typeface="Arial" pitchFamily="34" charset="0"/>
              <a:cs typeface="Arial" pitchFamily="34" charset="0"/>
            </a:endParaRPr>
          </a:p>
          <a:p>
            <a:endParaRPr lang="en-US" dirty="0">
              <a:latin typeface="Arial" pitchFamily="34" charset="0"/>
              <a:cs typeface="Arial" pitchFamily="34" charset="0"/>
            </a:endParaRPr>
          </a:p>
        </p:txBody>
      </p:sp>
    </p:spTree>
    <p:extLst>
      <p:ext uri="{BB962C8B-B14F-4D97-AF65-F5344CB8AC3E}">
        <p14:creationId xmlns:p14="http://schemas.microsoft.com/office/powerpoint/2010/main" val="2963769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fontScale="90000"/>
          </a:bodyPr>
          <a:lstStyle/>
          <a:p>
            <a:pPr algn="r"/>
            <a:r>
              <a:rPr lang="mn-MN" sz="2700" dirty="0" smtClean="0"/>
              <a:t/>
            </a:r>
            <a:br>
              <a:rPr lang="mn-MN" sz="2700" dirty="0" smtClean="0"/>
            </a:br>
            <a:r>
              <a:rPr lang="mn-MN" sz="2700" dirty="0"/>
              <a:t/>
            </a:r>
            <a:br>
              <a:rPr lang="mn-MN" sz="2700" dirty="0"/>
            </a:br>
            <a:r>
              <a:rPr lang="mn-MN" sz="2700" dirty="0" smtClean="0"/>
              <a:t>Сумдын </a:t>
            </a:r>
            <a:r>
              <a:rPr lang="mn-MN" sz="2700" dirty="0"/>
              <a:t>ИТХ, ЗДТГ-ын АВЛЕ </a:t>
            </a:r>
            <a:r>
              <a:rPr lang="mn-MN" sz="2700" dirty="0" smtClean="0"/>
              <a:t>программын </a:t>
            </a:r>
            <a:r>
              <a:rPr lang="mn-MN" sz="2700" dirty="0"/>
              <a:t>ашиглалтын харьцуулсан судалгаа</a:t>
            </a:r>
            <a:r>
              <a:rPr lang="en-US" dirty="0"/>
              <a:t/>
            </a:r>
            <a:br>
              <a:rPr lang="en-US"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75523631"/>
              </p:ext>
            </p:extLst>
          </p:nvPr>
        </p:nvGraphicFramePr>
        <p:xfrm>
          <a:off x="871539" y="1905002"/>
          <a:ext cx="7408863" cy="42211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701714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091536271"/>
              </p:ext>
            </p:extLst>
          </p:nvPr>
        </p:nvGraphicFramePr>
        <p:xfrm>
          <a:off x="304801" y="304805"/>
          <a:ext cx="8534397" cy="6248392"/>
        </p:xfrm>
        <a:graphic>
          <a:graphicData uri="http://schemas.openxmlformats.org/drawingml/2006/table">
            <a:tbl>
              <a:tblPr/>
              <a:tblGrid>
                <a:gridCol w="304799"/>
                <a:gridCol w="1143000"/>
                <a:gridCol w="463888"/>
                <a:gridCol w="331876"/>
                <a:gridCol w="343729"/>
                <a:gridCol w="346692"/>
                <a:gridCol w="311134"/>
                <a:gridCol w="308171"/>
                <a:gridCol w="331876"/>
                <a:gridCol w="331876"/>
                <a:gridCol w="275576"/>
                <a:gridCol w="343729"/>
                <a:gridCol w="343729"/>
                <a:gridCol w="379287"/>
                <a:gridCol w="379287"/>
                <a:gridCol w="379287"/>
                <a:gridCol w="379287"/>
                <a:gridCol w="533373"/>
                <a:gridCol w="533373"/>
                <a:gridCol w="367435"/>
                <a:gridCol w="402993"/>
              </a:tblGrid>
              <a:tr h="247451">
                <a:tc rowSpan="2">
                  <a:txBody>
                    <a:bodyPr/>
                    <a:lstStyle/>
                    <a:p>
                      <a:pPr algn="ctr" fontAlgn="ctr"/>
                      <a:r>
                        <a:rPr lang="en-US" sz="800" b="1" i="0" u="none" strike="noStrike" dirty="0">
                          <a:solidFill>
                            <a:srgbClr val="000000"/>
                          </a:solidFill>
                          <a:effectLst/>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mn-MN" sz="800" b="1" i="0" u="none" strike="noStrike" dirty="0">
                          <a:solidFill>
                            <a:srgbClr val="000000"/>
                          </a:solidFill>
                          <a:effectLst/>
                          <a:latin typeface="Arial"/>
                        </a:rPr>
                        <a:t>Хэлтэс, агентлагийн  нэр</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mn-MN" sz="800" b="1" i="0" u="none" strike="noStrike" dirty="0">
                          <a:solidFill>
                            <a:srgbClr val="000000"/>
                          </a:solidFill>
                          <a:effectLst/>
                          <a:latin typeface="Arial"/>
                        </a:rPr>
                        <a:t>бүртгэгдсэн ажилтны тоо </a:t>
                      </a:r>
                    </a:p>
                  </a:txBody>
                  <a:tcPr marL="9525" marR="9525" marT="952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mn-MN" sz="800" b="1" i="0" u="none" strike="noStrike" dirty="0">
                          <a:solidFill>
                            <a:srgbClr val="000000"/>
                          </a:solidFill>
                          <a:effectLst/>
                          <a:latin typeface="Arial"/>
                        </a:rPr>
                        <a:t>Нийт системд нэвтрэсэн</a:t>
                      </a:r>
                    </a:p>
                  </a:txBody>
                  <a:tcPr marL="9525" marR="9525" marT="952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l" fontAlgn="ctr"/>
                      <a:r>
                        <a:rPr lang="mn-MN" sz="800" b="1" i="0" u="none" strike="noStrike">
                          <a:solidFill>
                            <a:srgbClr val="000000"/>
                          </a:solidFill>
                          <a:effectLst/>
                          <a:latin typeface="Arial"/>
                        </a:rPr>
                        <a:t>Ажил хэрэг</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l" fontAlgn="ctr"/>
                      <a:r>
                        <a:rPr lang="mn-MN" sz="800" b="1" i="0" u="none" strike="noStrike">
                          <a:solidFill>
                            <a:srgbClr val="000000"/>
                          </a:solidFill>
                          <a:effectLst/>
                          <a:latin typeface="Arial"/>
                        </a:rPr>
                        <a:t>Албан бичиг</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algn="l" fontAlgn="ctr"/>
                      <a:r>
                        <a:rPr lang="mn-MN" sz="800" b="1" i="0" u="none" strike="noStrike">
                          <a:solidFill>
                            <a:srgbClr val="000000"/>
                          </a:solidFill>
                          <a:effectLst/>
                          <a:latin typeface="Arial"/>
                        </a:rPr>
                        <a:t>Цаг бүртгэл</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3">
                  <a:txBody>
                    <a:bodyPr/>
                    <a:lstStyle/>
                    <a:p>
                      <a:pPr algn="l" fontAlgn="ctr"/>
                      <a:r>
                        <a:rPr lang="mn-MN" sz="800" b="1" i="0" u="none" strike="noStrike">
                          <a:solidFill>
                            <a:srgbClr val="000000"/>
                          </a:solidFill>
                          <a:effectLst/>
                          <a:latin typeface="Arial"/>
                        </a:rPr>
                        <a:t>Олон нийт</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l" fontAlgn="ctr"/>
                      <a:r>
                        <a:rPr lang="mn-MN" sz="800" b="1" i="0" u="none" strike="noStrike">
                          <a:solidFill>
                            <a:srgbClr val="000000"/>
                          </a:solidFill>
                          <a:effectLst/>
                          <a:latin typeface="Arial"/>
                        </a:rPr>
                        <a:t>Захидал</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rowSpan="2">
                  <a:txBody>
                    <a:bodyPr/>
                    <a:lstStyle/>
                    <a:p>
                      <a:pPr algn="ctr" fontAlgn="ctr"/>
                      <a:r>
                        <a:rPr lang="mn-MN" sz="800" b="1" i="0" u="none" strike="noStrike" dirty="0">
                          <a:solidFill>
                            <a:srgbClr val="000000"/>
                          </a:solidFill>
                          <a:effectLst/>
                          <a:latin typeface="Arial"/>
                        </a:rPr>
                        <a:t>нэвтрээгүй </a:t>
                      </a:r>
                    </a:p>
                  </a:txBody>
                  <a:tcPr marL="9525" marR="9525" marT="952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93268">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mn-MN" sz="800" b="1" i="0" u="none" strike="noStrike" dirty="0">
                          <a:solidFill>
                            <a:srgbClr val="000000"/>
                          </a:solidFill>
                          <a:effectLst/>
                          <a:latin typeface="Arial"/>
                        </a:rPr>
                        <a:t>Хандсан тоо</a:t>
                      </a:r>
                    </a:p>
                  </a:txBody>
                  <a:tcPr marL="9525" marR="9525" marT="952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800" b="1" i="0" u="none" strike="noStrike" dirty="0">
                          <a:solidFill>
                            <a:srgbClr val="000000"/>
                          </a:solidFill>
                          <a:effectLst/>
                          <a:latin typeface="Arial"/>
                        </a:rPr>
                        <a:t>Нэмсэн ажлын тоо </a:t>
                      </a:r>
                    </a:p>
                  </a:txBody>
                  <a:tcPr marL="9525" marR="9525" marT="952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800" b="1" i="0" u="none" strike="noStrike" dirty="0">
                          <a:solidFill>
                            <a:srgbClr val="000000"/>
                          </a:solidFill>
                          <a:effectLst/>
                          <a:latin typeface="Arial"/>
                        </a:rPr>
                        <a:t>Хийж байгаа</a:t>
                      </a:r>
                    </a:p>
                  </a:txBody>
                  <a:tcPr marL="9525" marR="9525" marT="952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800" b="1" i="0" u="none" strike="noStrike">
                          <a:solidFill>
                            <a:srgbClr val="000000"/>
                          </a:solidFill>
                          <a:effectLst/>
                          <a:latin typeface="Arial"/>
                        </a:rPr>
                        <a:t>Гүйцэтгэсэн</a:t>
                      </a:r>
                    </a:p>
                  </a:txBody>
                  <a:tcPr marL="9525" marR="9525" marT="952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800" b="1" i="0" u="none" strike="noStrike" dirty="0">
                          <a:solidFill>
                            <a:srgbClr val="000000"/>
                          </a:solidFill>
                          <a:effectLst/>
                          <a:latin typeface="Arial"/>
                        </a:rPr>
                        <a:t>Хандсан тоо</a:t>
                      </a:r>
                    </a:p>
                  </a:txBody>
                  <a:tcPr marL="9525" marR="9525" marT="952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800" b="1" i="0" u="none" strike="noStrike" dirty="0">
                          <a:solidFill>
                            <a:srgbClr val="000000"/>
                          </a:solidFill>
                          <a:effectLst/>
                          <a:latin typeface="Arial"/>
                        </a:rPr>
                        <a:t>Нэмсэн албан бичиг</a:t>
                      </a:r>
                    </a:p>
                  </a:txBody>
                  <a:tcPr marL="9525" marR="9525" marT="952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800" b="1" i="0" u="none" strike="noStrike" dirty="0">
                          <a:solidFill>
                            <a:srgbClr val="000000"/>
                          </a:solidFill>
                          <a:effectLst/>
                          <a:latin typeface="Arial"/>
                        </a:rPr>
                        <a:t>шилжүүлсэн</a:t>
                      </a:r>
                    </a:p>
                  </a:txBody>
                  <a:tcPr marL="9525" marR="9525" marT="952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800" b="1" i="0" u="none" strike="noStrike">
                          <a:solidFill>
                            <a:srgbClr val="000000"/>
                          </a:solidFill>
                          <a:effectLst/>
                          <a:latin typeface="Arial"/>
                        </a:rPr>
                        <a:t>Хаасан</a:t>
                      </a:r>
                    </a:p>
                  </a:txBody>
                  <a:tcPr marL="9525" marR="9525" marT="952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800" b="1" i="0" u="none" strike="noStrike">
                          <a:solidFill>
                            <a:srgbClr val="000000"/>
                          </a:solidFill>
                          <a:effectLst/>
                          <a:latin typeface="Arial"/>
                        </a:rPr>
                        <a:t>Хандсан тоо</a:t>
                      </a:r>
                    </a:p>
                  </a:txBody>
                  <a:tcPr marL="9525" marR="9525" marT="952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800" b="1" i="0" u="none" strike="noStrike" dirty="0">
                          <a:solidFill>
                            <a:srgbClr val="000000"/>
                          </a:solidFill>
                          <a:effectLst/>
                          <a:latin typeface="Arial"/>
                        </a:rPr>
                        <a:t>Цаг бүртгүүлсэн</a:t>
                      </a:r>
                    </a:p>
                  </a:txBody>
                  <a:tcPr marL="9525" marR="9525" marT="952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800" b="1" i="0" u="none" strike="noStrike" dirty="0">
                          <a:solidFill>
                            <a:srgbClr val="000000"/>
                          </a:solidFill>
                          <a:effectLst/>
                          <a:latin typeface="Arial"/>
                        </a:rPr>
                        <a:t>Хандсан тоо</a:t>
                      </a:r>
                    </a:p>
                  </a:txBody>
                  <a:tcPr marL="9525" marR="9525" marT="952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800" b="1" i="0" u="none" strike="noStrike">
                          <a:solidFill>
                            <a:srgbClr val="000000"/>
                          </a:solidFill>
                          <a:effectLst/>
                          <a:latin typeface="Arial"/>
                        </a:rPr>
                        <a:t>Нэмсэн бичлэг</a:t>
                      </a:r>
                    </a:p>
                  </a:txBody>
                  <a:tcPr marL="9525" marR="9525" marT="952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800" b="1" i="0" u="none" strike="noStrike" dirty="0">
                          <a:solidFill>
                            <a:srgbClr val="000000"/>
                          </a:solidFill>
                          <a:effectLst/>
                          <a:latin typeface="Arial"/>
                        </a:rPr>
                        <a:t>Уншсан тоо</a:t>
                      </a:r>
                    </a:p>
                  </a:txBody>
                  <a:tcPr marL="9525" marR="9525" marT="952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800" b="1" i="0" u="none" strike="noStrike" dirty="0">
                          <a:solidFill>
                            <a:srgbClr val="000000"/>
                          </a:solidFill>
                          <a:effectLst/>
                          <a:latin typeface="Arial"/>
                        </a:rPr>
                        <a:t>Хандсан тоо</a:t>
                      </a:r>
                    </a:p>
                  </a:txBody>
                  <a:tcPr marL="9525" marR="9525" marT="952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800" b="1" i="0" u="none" strike="noStrike" dirty="0">
                          <a:solidFill>
                            <a:srgbClr val="000000"/>
                          </a:solidFill>
                          <a:effectLst/>
                          <a:latin typeface="Arial"/>
                        </a:rPr>
                        <a:t>Илгээсэн захидал</a:t>
                      </a:r>
                    </a:p>
                  </a:txBody>
                  <a:tcPr marL="9525" marR="9525" marT="952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800" b="1" i="0" u="none" strike="noStrike" dirty="0">
                          <a:solidFill>
                            <a:srgbClr val="000000"/>
                          </a:solidFill>
                          <a:effectLst/>
                          <a:latin typeface="Arial"/>
                        </a:rPr>
                        <a:t>Уншсан тоо</a:t>
                      </a:r>
                    </a:p>
                  </a:txBody>
                  <a:tcPr marL="9525" marR="9525" marT="952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r>
              <a:tr h="321063">
                <a:tc>
                  <a:txBody>
                    <a:bodyPr/>
                    <a:lstStyle/>
                    <a:p>
                      <a:pPr algn="l" fontAlgn="ctr"/>
                      <a:r>
                        <a:rPr lang="en-US" sz="800" b="1" i="0" u="none" strike="noStrike" dirty="0">
                          <a:solidFill>
                            <a:srgbClr val="000000"/>
                          </a:solidFill>
                          <a:effectLst/>
                          <a:latin typeface="Arial"/>
                        </a:rPr>
                        <a:t>1</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800" b="1" i="0" u="none" strike="noStrike" dirty="0">
                          <a:solidFill>
                            <a:srgbClr val="000000"/>
                          </a:solidFill>
                          <a:effectLst/>
                          <a:latin typeface="Arial"/>
                        </a:rPr>
                        <a:t>Адаацаг </a:t>
                      </a:r>
                      <a:r>
                        <a:rPr lang="mn-MN" sz="800" b="1" i="0" u="none" strike="noStrike" dirty="0" smtClean="0">
                          <a:solidFill>
                            <a:srgbClr val="000000"/>
                          </a:solidFill>
                          <a:effectLst/>
                          <a:latin typeface="Arial"/>
                        </a:rPr>
                        <a:t> </a:t>
                      </a:r>
                      <a:endParaRPr lang="mn-MN" sz="800" b="1" i="0" u="none" strike="noStrike" dirty="0">
                        <a:solidFill>
                          <a:srgbClr val="000000"/>
                        </a:solidFill>
                        <a:effectLst/>
                        <a:latin typeface="Arial"/>
                      </a:endParaRP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smtClean="0">
                          <a:solidFill>
                            <a:srgbClr val="000000"/>
                          </a:solidFill>
                          <a:effectLst/>
                          <a:latin typeface="Arial"/>
                        </a:rPr>
                        <a:t>31</a:t>
                      </a:r>
                      <a:endParaRPr lang="en-US" sz="800" b="1"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smtClean="0">
                          <a:solidFill>
                            <a:srgbClr val="000000"/>
                          </a:solidFill>
                          <a:effectLst/>
                          <a:latin typeface="Arial"/>
                        </a:rPr>
                        <a:t>361</a:t>
                      </a:r>
                      <a:endParaRPr lang="en-US" sz="800" b="1"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smtClean="0">
                          <a:solidFill>
                            <a:srgbClr val="000000"/>
                          </a:solidFill>
                          <a:effectLst/>
                          <a:latin typeface="Arial"/>
                        </a:rPr>
                        <a:t>50</a:t>
                      </a:r>
                      <a:endParaRPr lang="en-US" sz="800" b="1"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Arial"/>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smtClean="0">
                          <a:solidFill>
                            <a:srgbClr val="000000"/>
                          </a:solidFill>
                          <a:effectLst/>
                          <a:latin typeface="Arial"/>
                        </a:rPr>
                        <a:t>42</a:t>
                      </a:r>
                      <a:endParaRPr lang="en-US" sz="800" b="1"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Arial"/>
                        </a:rPr>
                        <a:t>2870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3152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1760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387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1766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dirty="0">
                          <a:solidFill>
                            <a:srgbClr val="000000"/>
                          </a:solidFill>
                          <a:effectLst/>
                          <a:latin typeface="Arial"/>
                        </a:rPr>
                        <a:t>14</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5774">
                <a:tc>
                  <a:txBody>
                    <a:bodyPr/>
                    <a:lstStyle/>
                    <a:p>
                      <a:pPr algn="l" fontAlgn="ctr"/>
                      <a:r>
                        <a:rPr lang="en-US" sz="800" b="1" i="0" u="none" strike="noStrike">
                          <a:solidFill>
                            <a:srgbClr val="000000"/>
                          </a:solidFill>
                          <a:effectLst/>
                          <a:latin typeface="Arial"/>
                        </a:rPr>
                        <a:t>2</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800" b="1" i="0" u="none" strike="noStrike" dirty="0">
                          <a:solidFill>
                            <a:srgbClr val="000000"/>
                          </a:solidFill>
                          <a:effectLst/>
                          <a:latin typeface="Arial"/>
                        </a:rPr>
                        <a:t>Адаацаг ИТХ</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52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Arial"/>
                        </a:rPr>
                        <a:t>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Arial"/>
                        </a:rPr>
                        <a:t>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643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530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a:rPr>
                        <a:t> </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5774">
                <a:tc>
                  <a:txBody>
                    <a:bodyPr/>
                    <a:lstStyle/>
                    <a:p>
                      <a:pPr algn="l" fontAlgn="ctr"/>
                      <a:r>
                        <a:rPr lang="en-US" sz="800" b="1" i="0" u="none" strike="noStrike">
                          <a:solidFill>
                            <a:srgbClr val="000000"/>
                          </a:solidFill>
                          <a:effectLst/>
                          <a:latin typeface="Arial"/>
                        </a:rPr>
                        <a:t>3</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800" b="1" i="0" u="none" strike="noStrike">
                          <a:solidFill>
                            <a:srgbClr val="000000"/>
                          </a:solidFill>
                          <a:effectLst/>
                          <a:latin typeface="Arial"/>
                        </a:rPr>
                        <a:t>Дэлгэрцогт ЗДТГ</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3286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5452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Arial"/>
                        </a:rPr>
                        <a:t>2415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Arial"/>
                        </a:rPr>
                        <a:t>421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Arial"/>
                        </a:rPr>
                        <a:t>2238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dirty="0">
                          <a:solidFill>
                            <a:srgbClr val="000000"/>
                          </a:solidFill>
                          <a:effectLst/>
                          <a:latin typeface="Arial"/>
                        </a:rPr>
                        <a:t>19</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5774">
                <a:tc>
                  <a:txBody>
                    <a:bodyPr/>
                    <a:lstStyle/>
                    <a:p>
                      <a:pPr algn="l" fontAlgn="ctr"/>
                      <a:r>
                        <a:rPr lang="en-US" sz="800" b="1" i="0" u="none" strike="noStrike" dirty="0">
                          <a:solidFill>
                            <a:schemeClr val="tx1"/>
                          </a:solidFill>
                          <a:effectLst/>
                          <a:latin typeface="Arial"/>
                        </a:rPr>
                        <a:t>4</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800" b="1" i="0" u="none" strike="noStrike" dirty="0">
                          <a:solidFill>
                            <a:schemeClr val="tx1"/>
                          </a:solidFill>
                          <a:effectLst/>
                          <a:latin typeface="Arial"/>
                        </a:rPr>
                        <a:t>Дэлгэрцогт ИТХ</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chemeClr val="tx1"/>
                          </a:solidFill>
                          <a:effectLst/>
                          <a:latin typeface="Arial"/>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chemeClr val="tx1"/>
                          </a:solidFill>
                          <a:effectLst/>
                          <a:latin typeface="Arial"/>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chemeClr val="tx1"/>
                          </a:solidFill>
                          <a:effectLst/>
                          <a:latin typeface="Arial"/>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56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123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255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chemeClr val="tx1"/>
                          </a:solidFill>
                          <a:effectLst/>
                          <a:latin typeface="Arial"/>
                        </a:rPr>
                        <a:t>233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dirty="0">
                          <a:solidFill>
                            <a:schemeClr val="tx1"/>
                          </a:solidFill>
                          <a:effectLst/>
                          <a:latin typeface="Arial"/>
                        </a:rPr>
                        <a:t>1</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5774">
                <a:tc>
                  <a:txBody>
                    <a:bodyPr/>
                    <a:lstStyle/>
                    <a:p>
                      <a:pPr algn="l" fontAlgn="ctr"/>
                      <a:r>
                        <a:rPr lang="en-US" sz="800" b="1" i="0" u="none" strike="noStrike">
                          <a:solidFill>
                            <a:schemeClr val="tx1"/>
                          </a:solidFill>
                          <a:effectLst/>
                          <a:latin typeface="Arial"/>
                        </a:rPr>
                        <a:t>5</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800" b="1" i="0" u="none" strike="noStrike">
                          <a:solidFill>
                            <a:schemeClr val="tx1"/>
                          </a:solidFill>
                          <a:effectLst/>
                          <a:latin typeface="Arial"/>
                        </a:rPr>
                        <a:t>Сайхан-Овоо </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331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53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3053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2537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1828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254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chemeClr val="tx1"/>
                          </a:solidFill>
                          <a:effectLst/>
                          <a:latin typeface="Arial"/>
                        </a:rPr>
                        <a:t>1811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dirty="0">
                          <a:solidFill>
                            <a:schemeClr val="tx1"/>
                          </a:solidFill>
                          <a:effectLst/>
                          <a:latin typeface="Arial"/>
                        </a:rPr>
                        <a:t>7</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5774">
                <a:tc>
                  <a:txBody>
                    <a:bodyPr/>
                    <a:lstStyle/>
                    <a:p>
                      <a:pPr algn="l" fontAlgn="ctr"/>
                      <a:r>
                        <a:rPr lang="en-US" sz="800" b="1" i="0" u="none" strike="noStrike">
                          <a:solidFill>
                            <a:schemeClr val="tx1"/>
                          </a:solidFill>
                          <a:effectLst/>
                          <a:latin typeface="Arial"/>
                        </a:rPr>
                        <a:t>6</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800" b="1" i="0" u="none" strike="noStrike">
                          <a:solidFill>
                            <a:schemeClr val="tx1"/>
                          </a:solidFill>
                          <a:effectLst/>
                          <a:latin typeface="Arial"/>
                        </a:rPr>
                        <a:t>Сайхан-Овоо ИТХ </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chemeClr val="tx1"/>
                          </a:solidFill>
                          <a:effectLst/>
                          <a:latin typeface="Arial"/>
                        </a:rPr>
                        <a:t>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272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chemeClr val="tx1"/>
                          </a:solidFill>
                          <a:effectLst/>
                          <a:latin typeface="Arial"/>
                        </a:rPr>
                        <a:t>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chemeClr val="tx1"/>
                          </a:solidFill>
                          <a:effectLst/>
                          <a:latin typeface="Arial"/>
                        </a:rPr>
                        <a:t>476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dirty="0">
                          <a:solidFill>
                            <a:schemeClr val="tx1"/>
                          </a:solidFill>
                          <a:effectLst/>
                          <a:latin typeface="Arial"/>
                        </a:rPr>
                        <a:t> </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5774">
                <a:tc>
                  <a:txBody>
                    <a:bodyPr/>
                    <a:lstStyle/>
                    <a:p>
                      <a:pPr algn="l" fontAlgn="ctr"/>
                      <a:r>
                        <a:rPr lang="en-US" sz="800" b="1" i="0" u="none" strike="noStrike">
                          <a:solidFill>
                            <a:schemeClr val="tx1"/>
                          </a:solidFill>
                          <a:effectLst/>
                          <a:latin typeface="Arial"/>
                        </a:rPr>
                        <a:t>7</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800" b="1" i="0" u="none" strike="noStrike">
                          <a:solidFill>
                            <a:schemeClr val="tx1"/>
                          </a:solidFill>
                          <a:effectLst/>
                          <a:latin typeface="Arial"/>
                        </a:rPr>
                        <a:t>Эрдэнэдалай ЗДТГ </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145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124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1835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2626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2447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532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2300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dirty="0">
                          <a:solidFill>
                            <a:schemeClr val="tx1"/>
                          </a:solidFill>
                          <a:effectLst/>
                          <a:latin typeface="Arial"/>
                        </a:rPr>
                        <a:t>21</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5774">
                <a:tc>
                  <a:txBody>
                    <a:bodyPr/>
                    <a:lstStyle/>
                    <a:p>
                      <a:pPr algn="l" fontAlgn="ctr"/>
                      <a:r>
                        <a:rPr lang="en-US" sz="800" b="1" i="0" u="none" strike="noStrike">
                          <a:solidFill>
                            <a:schemeClr val="tx1"/>
                          </a:solidFill>
                          <a:effectLst/>
                          <a:latin typeface="Arial"/>
                        </a:rPr>
                        <a:t>8</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800" b="1" i="0" u="none" strike="noStrike">
                          <a:solidFill>
                            <a:schemeClr val="tx1"/>
                          </a:solidFill>
                          <a:effectLst/>
                          <a:latin typeface="Arial"/>
                        </a:rPr>
                        <a:t>Эрдэнэдалай ИТХ </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220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189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129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182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dirty="0">
                          <a:solidFill>
                            <a:schemeClr val="tx1"/>
                          </a:solidFill>
                          <a:effectLst/>
                          <a:latin typeface="Arial"/>
                        </a:rPr>
                        <a:t>1</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5774">
                <a:tc>
                  <a:txBody>
                    <a:bodyPr/>
                    <a:lstStyle/>
                    <a:p>
                      <a:pPr algn="l" fontAlgn="ctr"/>
                      <a:r>
                        <a:rPr lang="en-US" sz="800" b="1" i="0" u="none" strike="noStrike">
                          <a:solidFill>
                            <a:schemeClr val="tx1"/>
                          </a:solidFill>
                          <a:effectLst/>
                          <a:latin typeface="Arial"/>
                        </a:rPr>
                        <a:t>9</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800" b="1" i="0" u="none" strike="noStrike">
                          <a:solidFill>
                            <a:schemeClr val="tx1"/>
                          </a:solidFill>
                          <a:effectLst/>
                          <a:latin typeface="Arial"/>
                        </a:rPr>
                        <a:t>Луус ЗДТГ </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581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4976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8411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4255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1187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4658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dirty="0">
                          <a:solidFill>
                            <a:schemeClr val="tx1"/>
                          </a:solidFill>
                          <a:effectLst/>
                          <a:latin typeface="Arial"/>
                        </a:rPr>
                        <a:t>2</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5774">
                <a:tc>
                  <a:txBody>
                    <a:bodyPr/>
                    <a:lstStyle/>
                    <a:p>
                      <a:pPr algn="l" fontAlgn="ctr"/>
                      <a:r>
                        <a:rPr lang="en-US" sz="800" b="1" i="0" u="none" strike="noStrike">
                          <a:solidFill>
                            <a:srgbClr val="000000"/>
                          </a:solidFill>
                          <a:effectLst/>
                          <a:latin typeface="Arial"/>
                        </a:rPr>
                        <a:t>10</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800" b="1" i="0" u="none" strike="noStrike">
                          <a:solidFill>
                            <a:srgbClr val="000000"/>
                          </a:solidFill>
                          <a:effectLst/>
                          <a:latin typeface="Arial"/>
                        </a:rPr>
                        <a:t>Луус ИТХ</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496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Arial"/>
                        </a:rPr>
                        <a:t>737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463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403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dirty="0">
                          <a:solidFill>
                            <a:srgbClr val="000000"/>
                          </a:solidFill>
                          <a:effectLst/>
                          <a:latin typeface="Arial"/>
                        </a:rPr>
                        <a:t> </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5774">
                <a:tc>
                  <a:txBody>
                    <a:bodyPr/>
                    <a:lstStyle/>
                    <a:p>
                      <a:pPr algn="l" fontAlgn="ctr"/>
                      <a:r>
                        <a:rPr lang="en-US" sz="800" b="1" i="0" u="none" strike="noStrike">
                          <a:solidFill>
                            <a:srgbClr val="000000"/>
                          </a:solidFill>
                          <a:effectLst/>
                          <a:latin typeface="Arial"/>
                        </a:rPr>
                        <a:t>11</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800" b="1" i="0" u="none" strike="noStrike">
                          <a:solidFill>
                            <a:srgbClr val="000000"/>
                          </a:solidFill>
                          <a:effectLst/>
                          <a:latin typeface="Arial"/>
                        </a:rPr>
                        <a:t>Дэлгэрхангай ЗДТГ </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a:rPr>
                        <a:t>22</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1262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3074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1226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353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1383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dirty="0">
                          <a:solidFill>
                            <a:srgbClr val="000000"/>
                          </a:solidFill>
                          <a:effectLst/>
                          <a:latin typeface="Arial"/>
                        </a:rPr>
                        <a:t>11</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5774">
                <a:tc>
                  <a:txBody>
                    <a:bodyPr/>
                    <a:lstStyle/>
                    <a:p>
                      <a:pPr algn="l" fontAlgn="ctr"/>
                      <a:r>
                        <a:rPr lang="en-US" sz="800" b="1" i="0" u="none" strike="noStrike">
                          <a:solidFill>
                            <a:srgbClr val="000000"/>
                          </a:solidFill>
                          <a:effectLst/>
                          <a:latin typeface="Arial"/>
                        </a:rPr>
                        <a:t>12</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800" b="1" i="0" u="none" strike="noStrike">
                          <a:solidFill>
                            <a:srgbClr val="000000"/>
                          </a:solidFill>
                          <a:effectLst/>
                          <a:latin typeface="Arial"/>
                        </a:rPr>
                        <a:t>Дэлгэрхангай ИТХ </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a:rPr>
                        <a:t>2</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611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Arial"/>
                        </a:rPr>
                        <a:t>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a:rPr>
                        <a:t>1</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5774">
                <a:tc>
                  <a:txBody>
                    <a:bodyPr/>
                    <a:lstStyle/>
                    <a:p>
                      <a:pPr algn="l" fontAlgn="ctr"/>
                      <a:r>
                        <a:rPr lang="en-US" sz="800" b="1" i="0" u="none" strike="noStrike">
                          <a:solidFill>
                            <a:srgbClr val="000000"/>
                          </a:solidFill>
                          <a:effectLst/>
                          <a:latin typeface="Arial"/>
                        </a:rPr>
                        <a:t>13</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800" b="1" i="0" u="none" strike="noStrike">
                          <a:solidFill>
                            <a:srgbClr val="000000"/>
                          </a:solidFill>
                          <a:effectLst/>
                          <a:latin typeface="Arial"/>
                        </a:rPr>
                        <a:t>Дэрэн ЗДТГ </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a:rPr>
                        <a:t>19</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1774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3003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1799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Arial"/>
                        </a:rPr>
                        <a:t>257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1733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a:rPr>
                        <a:t>9</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5774">
                <a:tc>
                  <a:txBody>
                    <a:bodyPr/>
                    <a:lstStyle/>
                    <a:p>
                      <a:pPr algn="l" fontAlgn="ctr"/>
                      <a:r>
                        <a:rPr lang="en-US" sz="800" b="1" i="0" u="none" strike="noStrike">
                          <a:solidFill>
                            <a:srgbClr val="000000"/>
                          </a:solidFill>
                          <a:effectLst/>
                          <a:latin typeface="Arial"/>
                        </a:rPr>
                        <a:t>14</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800" b="1" i="0" u="none" strike="noStrike">
                          <a:solidFill>
                            <a:srgbClr val="000000"/>
                          </a:solidFill>
                          <a:effectLst/>
                          <a:latin typeface="Arial"/>
                        </a:rPr>
                        <a:t>Дэрэн ИТХ </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a:rPr>
                        <a:t>2</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690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313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249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a:rPr>
                        <a:t>1</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5774">
                <a:tc>
                  <a:txBody>
                    <a:bodyPr/>
                    <a:lstStyle/>
                    <a:p>
                      <a:pPr algn="l" fontAlgn="ctr"/>
                      <a:r>
                        <a:rPr lang="en-US" sz="800" b="1" i="0" u="none" strike="noStrike">
                          <a:solidFill>
                            <a:srgbClr val="000000"/>
                          </a:solidFill>
                          <a:effectLst/>
                          <a:latin typeface="Arial"/>
                        </a:rPr>
                        <a:t>15</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800" b="1" i="0" u="none" strike="noStrike">
                          <a:solidFill>
                            <a:srgbClr val="000000"/>
                          </a:solidFill>
                          <a:effectLst/>
                          <a:latin typeface="Arial"/>
                        </a:rPr>
                        <a:t>Хулд ЗДТГазар </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a:rPr>
                        <a:t>40</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1792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1955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1348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356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Arial"/>
                        </a:rPr>
                        <a:t>1785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a:rPr>
                        <a:t>32</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5774">
                <a:tc>
                  <a:txBody>
                    <a:bodyPr/>
                    <a:lstStyle/>
                    <a:p>
                      <a:pPr algn="l" fontAlgn="ctr"/>
                      <a:r>
                        <a:rPr lang="en-US" sz="800" b="1" i="0" u="none" strike="noStrike" dirty="0">
                          <a:solidFill>
                            <a:schemeClr val="tx1"/>
                          </a:solidFill>
                          <a:effectLst/>
                          <a:latin typeface="Arial"/>
                        </a:rPr>
                        <a:t>16</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800" b="1" i="0" u="none" strike="noStrike" dirty="0">
                          <a:solidFill>
                            <a:schemeClr val="tx1"/>
                          </a:solidFill>
                          <a:effectLst/>
                          <a:latin typeface="Arial"/>
                        </a:rPr>
                        <a:t>Хулд ИТХ</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dirty="0">
                          <a:solidFill>
                            <a:schemeClr val="tx1"/>
                          </a:solidFill>
                          <a:effectLst/>
                          <a:latin typeface="Arial"/>
                        </a:rPr>
                        <a:t>1</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chemeClr val="tx1"/>
                          </a:solidFill>
                          <a:effectLst/>
                          <a:latin typeface="Arial"/>
                        </a:rPr>
                        <a:t>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chemeClr val="tx1"/>
                          </a:solidFill>
                          <a:effectLst/>
                          <a:latin typeface="Arial"/>
                        </a:rPr>
                        <a:t>480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chemeClr val="tx1"/>
                          </a:solidFill>
                          <a:effectLst/>
                          <a:latin typeface="Arial"/>
                        </a:rPr>
                        <a:t>71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chemeClr val="tx1"/>
                          </a:solidFill>
                          <a:effectLst/>
                          <a:latin typeface="Arial"/>
                        </a:rPr>
                        <a:t>262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dirty="0">
                          <a:solidFill>
                            <a:schemeClr val="tx1"/>
                          </a:solidFill>
                          <a:effectLst/>
                          <a:latin typeface="Arial"/>
                        </a:rPr>
                        <a:t> </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30111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522342656"/>
              </p:ext>
            </p:extLst>
          </p:nvPr>
        </p:nvGraphicFramePr>
        <p:xfrm>
          <a:off x="495301" y="457204"/>
          <a:ext cx="8305798" cy="5867400"/>
        </p:xfrm>
        <a:graphic>
          <a:graphicData uri="http://schemas.openxmlformats.org/drawingml/2006/table">
            <a:tbl>
              <a:tblPr/>
              <a:tblGrid>
                <a:gridCol w="294824"/>
                <a:gridCol w="1112723"/>
                <a:gridCol w="332866"/>
                <a:gridCol w="355057"/>
                <a:gridCol w="355057"/>
                <a:gridCol w="370908"/>
                <a:gridCol w="332866"/>
                <a:gridCol w="278973"/>
                <a:gridCol w="329696"/>
                <a:gridCol w="355057"/>
                <a:gridCol w="294824"/>
                <a:gridCol w="278973"/>
                <a:gridCol w="367738"/>
                <a:gridCol w="317015"/>
                <a:gridCol w="405780"/>
                <a:gridCol w="342376"/>
                <a:gridCol w="405780"/>
                <a:gridCol w="380418"/>
                <a:gridCol w="570627"/>
                <a:gridCol w="393099"/>
                <a:gridCol w="431141"/>
              </a:tblGrid>
              <a:tr h="391160">
                <a:tc>
                  <a:txBody>
                    <a:bodyPr/>
                    <a:lstStyle/>
                    <a:p>
                      <a:pPr algn="l" fontAlgn="ctr"/>
                      <a:r>
                        <a:rPr lang="en-US" sz="800" b="1" i="0" u="none" strike="noStrike" dirty="0">
                          <a:solidFill>
                            <a:srgbClr val="000000"/>
                          </a:solidFill>
                          <a:effectLst/>
                          <a:latin typeface="Arial"/>
                        </a:rPr>
                        <a:t>17</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800" b="1" i="0" u="none" strike="noStrike">
                          <a:solidFill>
                            <a:srgbClr val="000000"/>
                          </a:solidFill>
                          <a:effectLst/>
                          <a:latin typeface="Arial"/>
                        </a:rPr>
                        <a:t>Өлзийт ЗДТГ </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a:rPr>
                        <a:t>38</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392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311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2732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6511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3101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1099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4306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a:rPr>
                        <a:t>16</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1160">
                <a:tc>
                  <a:txBody>
                    <a:bodyPr/>
                    <a:lstStyle/>
                    <a:p>
                      <a:pPr algn="l" fontAlgn="ctr"/>
                      <a:r>
                        <a:rPr lang="en-US" sz="800" b="1" i="0" u="none" strike="noStrike">
                          <a:solidFill>
                            <a:srgbClr val="000000"/>
                          </a:solidFill>
                          <a:effectLst/>
                          <a:latin typeface="Arial"/>
                        </a:rPr>
                        <a:t>18</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800" b="1" i="0" u="none" strike="noStrike">
                          <a:solidFill>
                            <a:srgbClr val="000000"/>
                          </a:solidFill>
                          <a:effectLst/>
                          <a:latin typeface="Arial"/>
                        </a:rPr>
                        <a:t>Өлзийт ИТХ </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a:rPr>
                        <a:t>2</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152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321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dirty="0">
                          <a:solidFill>
                            <a:srgbClr val="000000"/>
                          </a:solidFill>
                          <a:effectLst/>
                          <a:latin typeface="Arial"/>
                        </a:rPr>
                        <a:t> </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1160">
                <a:tc>
                  <a:txBody>
                    <a:bodyPr/>
                    <a:lstStyle/>
                    <a:p>
                      <a:pPr algn="l" fontAlgn="ctr"/>
                      <a:r>
                        <a:rPr lang="en-US" sz="800" b="1" i="0" u="none" strike="noStrike" dirty="0">
                          <a:solidFill>
                            <a:schemeClr val="tx1"/>
                          </a:solidFill>
                          <a:effectLst/>
                          <a:latin typeface="Arial"/>
                        </a:rPr>
                        <a:t>19</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800" b="1" i="0" u="none" strike="noStrike" dirty="0">
                          <a:solidFill>
                            <a:schemeClr val="tx1"/>
                          </a:solidFill>
                          <a:effectLst/>
                          <a:latin typeface="Arial"/>
                        </a:rPr>
                        <a:t>Өндөршил ЗДТГ </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a:solidFill>
                            <a:schemeClr val="tx1"/>
                          </a:solidFill>
                          <a:effectLst/>
                          <a:latin typeface="Arial"/>
                        </a:rPr>
                        <a:t>22</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578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chemeClr val="tx1"/>
                          </a:solidFill>
                          <a:effectLst/>
                          <a:latin typeface="Arial"/>
                        </a:rPr>
                        <a:t>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543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329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chemeClr val="tx1"/>
                          </a:solidFill>
                          <a:effectLst/>
                          <a:latin typeface="Arial"/>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chemeClr val="tx1"/>
                          </a:solidFill>
                          <a:effectLst/>
                          <a:latin typeface="Arial"/>
                        </a:rPr>
                        <a:t>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chemeClr val="tx1"/>
                          </a:solidFill>
                          <a:effectLst/>
                          <a:latin typeface="Arial"/>
                        </a:rPr>
                        <a:t>5404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chemeClr val="tx1"/>
                          </a:solidFill>
                          <a:effectLst/>
                          <a:latin typeface="Arial"/>
                        </a:rPr>
                        <a:t>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chemeClr val="tx1"/>
                          </a:solidFill>
                          <a:effectLst/>
                          <a:latin typeface="Arial"/>
                        </a:rPr>
                        <a:t>6699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chemeClr val="tx1"/>
                          </a:solidFill>
                          <a:effectLst/>
                          <a:latin typeface="Arial"/>
                        </a:rPr>
                        <a:t>2118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chemeClr val="tx1"/>
                          </a:solidFill>
                          <a:effectLst/>
                          <a:latin typeface="Arial"/>
                        </a:rPr>
                        <a:t>491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chemeClr val="tx1"/>
                          </a:solidFill>
                          <a:effectLst/>
                          <a:latin typeface="Arial"/>
                        </a:rPr>
                        <a:t>1930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dirty="0">
                          <a:solidFill>
                            <a:schemeClr val="tx1"/>
                          </a:solidFill>
                          <a:effectLst/>
                          <a:latin typeface="Arial"/>
                        </a:rPr>
                        <a:t>5</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1160">
                <a:tc>
                  <a:txBody>
                    <a:bodyPr/>
                    <a:lstStyle/>
                    <a:p>
                      <a:pPr algn="l" fontAlgn="ctr"/>
                      <a:r>
                        <a:rPr lang="en-US" sz="800" b="1" i="0" u="none" strike="noStrike">
                          <a:solidFill>
                            <a:srgbClr val="000000"/>
                          </a:solidFill>
                          <a:effectLst/>
                          <a:latin typeface="Arial"/>
                        </a:rPr>
                        <a:t>20</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800" b="1" i="0" u="none" strike="noStrike">
                          <a:solidFill>
                            <a:srgbClr val="000000"/>
                          </a:solidFill>
                          <a:effectLst/>
                          <a:latin typeface="Arial"/>
                        </a:rPr>
                        <a:t>Өндөршил ИТХ</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a:rPr>
                        <a:t>2</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1369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796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607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Arial"/>
                        </a:rPr>
                        <a:t>438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a:rPr>
                        <a:t> </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1160">
                <a:tc>
                  <a:txBody>
                    <a:bodyPr/>
                    <a:lstStyle/>
                    <a:p>
                      <a:pPr algn="l" fontAlgn="ctr"/>
                      <a:r>
                        <a:rPr lang="en-US" sz="800" b="1" i="0" u="none" strike="noStrike">
                          <a:solidFill>
                            <a:srgbClr val="000000"/>
                          </a:solidFill>
                          <a:effectLst/>
                          <a:latin typeface="Arial"/>
                        </a:rPr>
                        <a:t>21</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800" b="1" i="0" u="none" strike="noStrike">
                          <a:solidFill>
                            <a:srgbClr val="000000"/>
                          </a:solidFill>
                          <a:effectLst/>
                          <a:latin typeface="Arial"/>
                        </a:rPr>
                        <a:t>Гурвансайхан ЗДТГ </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a:rPr>
                        <a:t>53</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334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5639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7718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3137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640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2426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a:rPr>
                        <a:t>29</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1160">
                <a:tc>
                  <a:txBody>
                    <a:bodyPr/>
                    <a:lstStyle/>
                    <a:p>
                      <a:pPr algn="l" fontAlgn="ctr"/>
                      <a:r>
                        <a:rPr lang="en-US" sz="800" b="1" i="0" u="none" strike="noStrike">
                          <a:solidFill>
                            <a:srgbClr val="000000"/>
                          </a:solidFill>
                          <a:effectLst/>
                          <a:latin typeface="Arial"/>
                        </a:rPr>
                        <a:t>22</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800" b="1" i="0" u="none" strike="noStrike">
                          <a:solidFill>
                            <a:srgbClr val="000000"/>
                          </a:solidFill>
                          <a:effectLst/>
                          <a:latin typeface="Arial"/>
                        </a:rPr>
                        <a:t>Гурвансайхан ИТХ </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a:rPr>
                        <a:t>2</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969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1295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a:rPr>
                        <a:t> </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1160">
                <a:tc>
                  <a:txBody>
                    <a:bodyPr/>
                    <a:lstStyle/>
                    <a:p>
                      <a:pPr algn="l" fontAlgn="ctr"/>
                      <a:r>
                        <a:rPr lang="en-US" sz="800" b="1" i="0" u="none" strike="noStrike">
                          <a:solidFill>
                            <a:srgbClr val="000000"/>
                          </a:solidFill>
                          <a:effectLst/>
                          <a:latin typeface="Arial"/>
                        </a:rPr>
                        <a:t>23</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800" b="1" i="0" u="none" strike="noStrike">
                          <a:solidFill>
                            <a:srgbClr val="000000"/>
                          </a:solidFill>
                          <a:effectLst/>
                          <a:latin typeface="Arial"/>
                        </a:rPr>
                        <a:t>Цагаандэлгэр ЗДТГ </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dirty="0">
                          <a:solidFill>
                            <a:srgbClr val="000000"/>
                          </a:solidFill>
                          <a:effectLst/>
                          <a:latin typeface="Arial"/>
                        </a:rPr>
                        <a:t>16</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372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153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2749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6425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2125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330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2138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a:rPr>
                        <a:t>4</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1160">
                <a:tc>
                  <a:txBody>
                    <a:bodyPr/>
                    <a:lstStyle/>
                    <a:p>
                      <a:pPr algn="l" fontAlgn="ctr"/>
                      <a:r>
                        <a:rPr lang="en-US" sz="800" b="1" i="0" u="none" strike="noStrike">
                          <a:solidFill>
                            <a:srgbClr val="000000"/>
                          </a:solidFill>
                          <a:effectLst/>
                          <a:latin typeface="Arial"/>
                        </a:rPr>
                        <a:t>24</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800" b="1" i="0" u="none" strike="noStrike">
                          <a:solidFill>
                            <a:srgbClr val="000000"/>
                          </a:solidFill>
                          <a:effectLst/>
                          <a:latin typeface="Arial"/>
                        </a:rPr>
                        <a:t>Цагаандэлгэр ИТХ</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a:rPr>
                        <a:t>1</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554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544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a:rPr>
                        <a:t> </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1160">
                <a:tc>
                  <a:txBody>
                    <a:bodyPr/>
                    <a:lstStyle/>
                    <a:p>
                      <a:pPr algn="l" fontAlgn="ctr"/>
                      <a:r>
                        <a:rPr lang="en-US" sz="800" b="1" i="0" u="none" strike="noStrike">
                          <a:solidFill>
                            <a:srgbClr val="000000"/>
                          </a:solidFill>
                          <a:effectLst/>
                          <a:latin typeface="Arial"/>
                        </a:rPr>
                        <a:t>25</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800" b="1" i="0" u="none" strike="noStrike">
                          <a:solidFill>
                            <a:srgbClr val="000000"/>
                          </a:solidFill>
                          <a:effectLst/>
                          <a:latin typeface="Arial"/>
                        </a:rPr>
                        <a:t>Говь-Угтаал ЗДТГ </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a:rPr>
                        <a:t>22</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328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2613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3081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2143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368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1941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a:rPr>
                        <a:t>7</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1160">
                <a:tc>
                  <a:txBody>
                    <a:bodyPr/>
                    <a:lstStyle/>
                    <a:p>
                      <a:pPr algn="l" fontAlgn="ctr"/>
                      <a:r>
                        <a:rPr lang="en-US" sz="800" b="1" i="0" u="none" strike="noStrike">
                          <a:solidFill>
                            <a:srgbClr val="000000"/>
                          </a:solidFill>
                          <a:effectLst/>
                          <a:latin typeface="Arial"/>
                        </a:rPr>
                        <a:t>26</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800" b="1" i="0" u="none" strike="noStrike">
                          <a:solidFill>
                            <a:srgbClr val="000000"/>
                          </a:solidFill>
                          <a:effectLst/>
                          <a:latin typeface="Arial"/>
                        </a:rPr>
                        <a:t>Говь-Угтаал ИТХ </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a:rPr>
                        <a:t>2</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53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345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a:rPr>
                        <a:t>1</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1160">
                <a:tc>
                  <a:txBody>
                    <a:bodyPr/>
                    <a:lstStyle/>
                    <a:p>
                      <a:pPr algn="l" fontAlgn="ctr"/>
                      <a:r>
                        <a:rPr lang="en-US" sz="800" b="1" i="0" u="none" strike="noStrike" dirty="0">
                          <a:solidFill>
                            <a:schemeClr val="tx1"/>
                          </a:solidFill>
                          <a:effectLst/>
                          <a:latin typeface="Arial"/>
                        </a:rPr>
                        <a:t>27</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800" b="1" i="0" u="none" strike="noStrike" dirty="0">
                          <a:solidFill>
                            <a:schemeClr val="tx1"/>
                          </a:solidFill>
                          <a:effectLst/>
                          <a:latin typeface="Arial"/>
                        </a:rPr>
                        <a:t>Сайнцагаан ЗДТГ </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a:solidFill>
                            <a:schemeClr val="tx1"/>
                          </a:solidFill>
                          <a:effectLst/>
                          <a:latin typeface="Arial"/>
                        </a:rPr>
                        <a:t>57</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783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chemeClr val="tx1"/>
                          </a:solidFill>
                          <a:effectLst/>
                          <a:latin typeface="Arial"/>
                        </a:rPr>
                        <a:t>248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460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chemeClr val="tx1"/>
                          </a:solidFill>
                          <a:effectLst/>
                          <a:latin typeface="Arial"/>
                        </a:rPr>
                        <a:t>217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chemeClr val="tx1"/>
                          </a:solidFill>
                          <a:effectLst/>
                          <a:latin typeface="Arial"/>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10019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9803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9140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1532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chemeClr val="tx1"/>
                          </a:solidFill>
                          <a:effectLst/>
                          <a:latin typeface="Arial"/>
                        </a:rPr>
                        <a:t>7929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dirty="0">
                          <a:solidFill>
                            <a:schemeClr val="tx1"/>
                          </a:solidFill>
                          <a:effectLst/>
                          <a:latin typeface="Arial"/>
                        </a:rPr>
                        <a:t>9</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1160">
                <a:tc>
                  <a:txBody>
                    <a:bodyPr/>
                    <a:lstStyle/>
                    <a:p>
                      <a:pPr algn="l" fontAlgn="ctr"/>
                      <a:r>
                        <a:rPr lang="en-US" sz="800" b="1" i="0" u="none" strike="noStrike">
                          <a:solidFill>
                            <a:srgbClr val="000000"/>
                          </a:solidFill>
                          <a:effectLst/>
                          <a:latin typeface="Arial"/>
                        </a:rPr>
                        <a:t>28</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800" b="1" i="0" u="none" strike="noStrike">
                          <a:solidFill>
                            <a:srgbClr val="000000"/>
                          </a:solidFill>
                          <a:effectLst/>
                          <a:latin typeface="Arial"/>
                        </a:rPr>
                        <a:t>Сайнцагаан ИТХ</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a:rPr>
                        <a:t>3</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Arial"/>
                        </a:rPr>
                        <a:t>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617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Arial"/>
                        </a:rPr>
                        <a:t>1069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592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Arial"/>
                        </a:rPr>
                        <a:t>155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solidFill>
                            <a:srgbClr val="000000"/>
                          </a:solidFill>
                          <a:effectLst/>
                          <a:latin typeface="Arial"/>
                        </a:rPr>
                        <a:t>527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dirty="0">
                          <a:solidFill>
                            <a:srgbClr val="000000"/>
                          </a:solidFill>
                          <a:effectLst/>
                          <a:latin typeface="Arial"/>
                        </a:rPr>
                        <a:t> </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1160">
                <a:tc>
                  <a:txBody>
                    <a:bodyPr/>
                    <a:lstStyle/>
                    <a:p>
                      <a:pPr algn="l" fontAlgn="ctr"/>
                      <a:r>
                        <a:rPr lang="en-US" sz="800" b="1" i="0" u="none" strike="noStrike">
                          <a:solidFill>
                            <a:srgbClr val="000000"/>
                          </a:solidFill>
                          <a:effectLst/>
                          <a:latin typeface="Arial"/>
                        </a:rPr>
                        <a:t>29</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800" b="1" i="0" u="none" strike="noStrike">
                          <a:solidFill>
                            <a:srgbClr val="000000"/>
                          </a:solidFill>
                          <a:effectLst/>
                          <a:latin typeface="Arial"/>
                        </a:rPr>
                        <a:t>Баянжаргалан </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a:rPr>
                        <a:t>13</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2118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3482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1928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429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1625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a:rPr>
                        <a:t>5</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1160">
                <a:tc>
                  <a:txBody>
                    <a:bodyPr/>
                    <a:lstStyle/>
                    <a:p>
                      <a:pPr algn="l" fontAlgn="ctr"/>
                      <a:r>
                        <a:rPr lang="en-US" sz="800" b="1" i="0" u="none" strike="noStrike">
                          <a:solidFill>
                            <a:srgbClr val="000000"/>
                          </a:solidFill>
                          <a:effectLst/>
                          <a:latin typeface="Arial"/>
                        </a:rPr>
                        <a:t>30</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800" b="1" i="0" u="none" strike="noStrike">
                          <a:solidFill>
                            <a:srgbClr val="000000"/>
                          </a:solidFill>
                          <a:effectLst/>
                          <a:latin typeface="Arial"/>
                        </a:rPr>
                        <a:t>Баянжаргалан ИТХ </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a:rPr>
                        <a:t>1</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624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507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172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a:rPr>
                        <a:t> </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1160">
                <a:tc>
                  <a:txBody>
                    <a:bodyPr/>
                    <a:lstStyle/>
                    <a:p>
                      <a:pPr algn="l" fontAlgn="ctr"/>
                      <a:r>
                        <a:rPr lang="en-US" sz="800" b="1" i="0" u="none" strike="noStrike">
                          <a:solidFill>
                            <a:srgbClr val="000000"/>
                          </a:solidFill>
                          <a:effectLst/>
                          <a:latin typeface="Arial"/>
                        </a:rPr>
                        <a:t>31</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800" b="1" i="0" u="none" strike="noStrike">
                          <a:solidFill>
                            <a:srgbClr val="000000"/>
                          </a:solidFill>
                          <a:effectLst/>
                          <a:latin typeface="Arial"/>
                        </a:rPr>
                        <a:t>Дүн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a:solidFill>
                            <a:srgbClr val="000000"/>
                          </a:solidFill>
                          <a:effectLst/>
                          <a:latin typeface="Arial"/>
                        </a:rPr>
                        <a:t>467</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5821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1370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2788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365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689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58106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105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81031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46029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9544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a:rPr>
                        <a:t>44853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1" i="0" u="none" strike="noStrike" dirty="0">
                          <a:solidFill>
                            <a:srgbClr val="000000"/>
                          </a:solidFill>
                          <a:effectLst/>
                          <a:latin typeface="Arial"/>
                        </a:rPr>
                        <a:t>195</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29035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302618383"/>
              </p:ext>
            </p:extLst>
          </p:nvPr>
        </p:nvGraphicFramePr>
        <p:xfrm>
          <a:off x="381001" y="457200"/>
          <a:ext cx="8534398" cy="5875059"/>
        </p:xfrm>
        <a:graphic>
          <a:graphicData uri="http://schemas.openxmlformats.org/drawingml/2006/table">
            <a:tbl>
              <a:tblPr/>
              <a:tblGrid>
                <a:gridCol w="315601"/>
                <a:gridCol w="1262407"/>
                <a:gridCol w="384640"/>
                <a:gridCol w="345189"/>
                <a:gridCol w="328752"/>
                <a:gridCol w="328752"/>
                <a:gridCol w="302452"/>
                <a:gridCol w="328752"/>
                <a:gridCol w="341901"/>
                <a:gridCol w="341901"/>
                <a:gridCol w="305740"/>
                <a:gridCol w="302452"/>
                <a:gridCol w="341901"/>
                <a:gridCol w="394502"/>
                <a:gridCol w="394502"/>
                <a:gridCol w="394502"/>
                <a:gridCol w="460253"/>
                <a:gridCol w="463541"/>
                <a:gridCol w="460253"/>
                <a:gridCol w="407653"/>
                <a:gridCol w="328752"/>
              </a:tblGrid>
              <a:tr h="251875">
                <a:tc>
                  <a:txBody>
                    <a:bodyPr/>
                    <a:lstStyle/>
                    <a:p>
                      <a:pPr algn="l" fontAlgn="ctr"/>
                      <a:endParaRPr lang="en-US" sz="1000" b="0" i="0" u="none" strike="noStrike" dirty="0">
                        <a:solidFill>
                          <a:srgbClr val="000000"/>
                        </a:solidFill>
                        <a:effectLst/>
                        <a:latin typeface="Arial"/>
                      </a:endParaRPr>
                    </a:p>
                  </a:txBody>
                  <a:tcPr marL="85217" marR="9469" marT="9469" marB="0" anchor="ctr">
                    <a:lnL>
                      <a:noFill/>
                    </a:lnL>
                    <a:lnR>
                      <a:noFill/>
                    </a:lnR>
                    <a:lnT>
                      <a:noFill/>
                    </a:lnT>
                    <a:lnB>
                      <a:noFill/>
                    </a:lnB>
                  </a:tcPr>
                </a:tc>
                <a:tc gridSpan="20">
                  <a:txBody>
                    <a:bodyPr/>
                    <a:lstStyle/>
                    <a:p>
                      <a:pPr algn="ctr" fontAlgn="ctr"/>
                      <a:r>
                        <a:rPr lang="ru-RU" sz="1000" b="0" i="0" u="none" strike="noStrike">
                          <a:solidFill>
                            <a:srgbClr val="000000"/>
                          </a:solidFill>
                          <a:effectLst/>
                          <a:latin typeface="Arial"/>
                        </a:rPr>
                        <a:t>АВЛЕ програмын ашиглалтын дүнгийн нэгтгэл </a:t>
                      </a:r>
                    </a:p>
                  </a:txBody>
                  <a:tcPr marL="9469" marR="9469" marT="9469" marB="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51875">
                <a:tc gridSpan="5">
                  <a:txBody>
                    <a:bodyPr/>
                    <a:lstStyle/>
                    <a:p>
                      <a:pPr algn="l" fontAlgn="ctr"/>
                      <a:r>
                        <a:rPr lang="en-US" sz="800" b="0" i="0" u="none" strike="noStrike">
                          <a:solidFill>
                            <a:srgbClr val="000000"/>
                          </a:solidFill>
                          <a:effectLst/>
                          <a:latin typeface="Arial"/>
                        </a:rPr>
                        <a:t>2017.11.21</a:t>
                      </a:r>
                    </a:p>
                  </a:txBody>
                  <a:tcPr marL="9469" marR="9469" marT="9469"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endParaRPr lang="en-US" sz="800" b="0" i="0" u="none" strike="noStrike">
                        <a:solidFill>
                          <a:srgbClr val="000000"/>
                        </a:solidFill>
                        <a:effectLst/>
                        <a:latin typeface="Arial"/>
                      </a:endParaRPr>
                    </a:p>
                  </a:txBody>
                  <a:tcPr marL="9469" marR="9469" marT="9469"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000000"/>
                        </a:solidFill>
                        <a:effectLst/>
                        <a:latin typeface="Arial"/>
                      </a:endParaRPr>
                    </a:p>
                  </a:txBody>
                  <a:tcPr marL="9469" marR="9469" marT="9469"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000000"/>
                        </a:solidFill>
                        <a:effectLst/>
                        <a:latin typeface="Arial"/>
                      </a:endParaRPr>
                    </a:p>
                  </a:txBody>
                  <a:tcPr marL="9469" marR="9469" marT="9469"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000000"/>
                        </a:solidFill>
                        <a:effectLst/>
                        <a:latin typeface="Arial"/>
                      </a:endParaRPr>
                    </a:p>
                  </a:txBody>
                  <a:tcPr marL="9469" marR="9469" marT="9469"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000000"/>
                        </a:solidFill>
                        <a:effectLst/>
                        <a:latin typeface="Arial"/>
                      </a:endParaRPr>
                    </a:p>
                  </a:txBody>
                  <a:tcPr marL="9469" marR="9469" marT="9469"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000000"/>
                        </a:solidFill>
                        <a:effectLst/>
                        <a:latin typeface="Arial"/>
                      </a:endParaRPr>
                    </a:p>
                  </a:txBody>
                  <a:tcPr marL="9469" marR="9469" marT="9469"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000000"/>
                        </a:solidFill>
                        <a:effectLst/>
                        <a:latin typeface="Arial"/>
                      </a:endParaRPr>
                    </a:p>
                  </a:txBody>
                  <a:tcPr marL="9469" marR="9469" marT="9469"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000000"/>
                        </a:solidFill>
                        <a:effectLst/>
                        <a:latin typeface="Arial"/>
                      </a:endParaRPr>
                    </a:p>
                  </a:txBody>
                  <a:tcPr marL="9469" marR="9469" marT="9469"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000000"/>
                        </a:solidFill>
                        <a:effectLst/>
                        <a:latin typeface="Arial"/>
                      </a:endParaRPr>
                    </a:p>
                  </a:txBody>
                  <a:tcPr marL="9469" marR="9469" marT="9469"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000000"/>
                        </a:solidFill>
                        <a:effectLst/>
                        <a:latin typeface="Arial"/>
                      </a:endParaRPr>
                    </a:p>
                  </a:txBody>
                  <a:tcPr marL="9469" marR="9469" marT="9469"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000000"/>
                        </a:solidFill>
                        <a:effectLst/>
                        <a:latin typeface="Arial"/>
                      </a:endParaRPr>
                    </a:p>
                  </a:txBody>
                  <a:tcPr marL="9469" marR="9469" marT="9469"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000000"/>
                        </a:solidFill>
                        <a:effectLst/>
                        <a:latin typeface="Arial"/>
                      </a:endParaRPr>
                    </a:p>
                  </a:txBody>
                  <a:tcPr marL="9469" marR="9469" marT="9469"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000000"/>
                        </a:solidFill>
                        <a:effectLst/>
                        <a:latin typeface="Arial"/>
                      </a:endParaRPr>
                    </a:p>
                  </a:txBody>
                  <a:tcPr marL="9469" marR="9469" marT="9469"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000000"/>
                        </a:solidFill>
                        <a:effectLst/>
                        <a:latin typeface="Arial"/>
                      </a:endParaRPr>
                    </a:p>
                  </a:txBody>
                  <a:tcPr marL="9469" marR="9469" marT="9469"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000000"/>
                        </a:solidFill>
                        <a:effectLst/>
                        <a:latin typeface="Arial"/>
                      </a:endParaRPr>
                    </a:p>
                  </a:txBody>
                  <a:tcPr marL="9469" marR="9469" marT="9469"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000000"/>
                        </a:solidFill>
                        <a:effectLst/>
                        <a:latin typeface="Arial"/>
                      </a:endParaRPr>
                    </a:p>
                  </a:txBody>
                  <a:tcPr marL="9469" marR="9469" marT="9469" marB="0" anchor="ctr">
                    <a:lnL>
                      <a:noFill/>
                    </a:lnL>
                    <a:lnR>
                      <a:noFill/>
                    </a:lnR>
                    <a:lnT>
                      <a:noFill/>
                    </a:lnT>
                    <a:lnB w="6350" cap="flat" cmpd="sng" algn="ctr">
                      <a:solidFill>
                        <a:srgbClr val="000000"/>
                      </a:solidFill>
                      <a:prstDash val="solid"/>
                      <a:round/>
                      <a:headEnd type="none" w="med" len="med"/>
                      <a:tailEnd type="none" w="med" len="med"/>
                    </a:lnB>
                  </a:tcPr>
                </a:tc>
              </a:tr>
              <a:tr h="258250">
                <a:tc rowSpan="2">
                  <a:txBody>
                    <a:bodyPr/>
                    <a:lstStyle/>
                    <a:p>
                      <a:pPr algn="ctr" fontAlgn="ctr"/>
                      <a:r>
                        <a:rPr lang="en-US" sz="800" b="0" i="0" u="none" strike="noStrike" dirty="0">
                          <a:solidFill>
                            <a:srgbClr val="000000"/>
                          </a:solidFill>
                          <a:effectLst/>
                          <a:latin typeface="Arial"/>
                        </a:rPr>
                        <a:t>№ </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mn-MN" sz="800" b="0" i="0" u="none" strike="noStrike" dirty="0" smtClean="0">
                          <a:solidFill>
                            <a:srgbClr val="000000"/>
                          </a:solidFill>
                          <a:effectLst/>
                          <a:latin typeface="Arial"/>
                        </a:rPr>
                        <a:t>Сумдын</a:t>
                      </a:r>
                      <a:r>
                        <a:rPr lang="mn-MN" sz="800" b="0" i="0" u="none" strike="noStrike" baseline="0" dirty="0" smtClean="0">
                          <a:solidFill>
                            <a:srgbClr val="000000"/>
                          </a:solidFill>
                          <a:effectLst/>
                          <a:latin typeface="Arial"/>
                        </a:rPr>
                        <a:t> </a:t>
                      </a:r>
                      <a:r>
                        <a:rPr lang="mn-MN" sz="800" b="0" i="0" u="none" strike="noStrike" dirty="0" smtClean="0">
                          <a:solidFill>
                            <a:srgbClr val="000000"/>
                          </a:solidFill>
                          <a:effectLst/>
                          <a:latin typeface="Arial"/>
                        </a:rPr>
                        <a:t>  </a:t>
                      </a:r>
                      <a:r>
                        <a:rPr lang="mn-MN" sz="800" b="0" i="0" u="none" strike="noStrike" dirty="0">
                          <a:solidFill>
                            <a:srgbClr val="000000"/>
                          </a:solidFill>
                          <a:effectLst/>
                          <a:latin typeface="Arial"/>
                        </a:rPr>
                        <a:t>нэр</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mn-MN" sz="800" b="0" i="0" u="none" strike="noStrike" dirty="0">
                          <a:solidFill>
                            <a:srgbClr val="000000"/>
                          </a:solidFill>
                          <a:effectLst/>
                          <a:latin typeface="Arial"/>
                        </a:rPr>
                        <a:t>бүртгэгдсэн ажилтны тоо </a:t>
                      </a:r>
                    </a:p>
                  </a:txBody>
                  <a:tcPr marL="9469" marR="9469" marT="946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mn-MN" sz="800" b="0" i="0" u="none" strike="noStrike">
                          <a:solidFill>
                            <a:srgbClr val="000000"/>
                          </a:solidFill>
                          <a:effectLst/>
                          <a:latin typeface="Arial"/>
                        </a:rPr>
                        <a:t>Нийт системд нэвтрэсэн</a:t>
                      </a:r>
                    </a:p>
                  </a:txBody>
                  <a:tcPr marL="9469" marR="9469" marT="946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mn-MN" sz="800" b="0" i="0" u="none" strike="noStrike">
                          <a:solidFill>
                            <a:srgbClr val="000000"/>
                          </a:solidFill>
                          <a:effectLst/>
                          <a:latin typeface="Arial"/>
                        </a:rPr>
                        <a:t>Ажил хэрэг</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mn-MN" sz="800" b="0" i="0" u="none" strike="noStrike">
                          <a:solidFill>
                            <a:srgbClr val="000000"/>
                          </a:solidFill>
                          <a:effectLst/>
                          <a:latin typeface="Arial"/>
                        </a:rPr>
                        <a:t>Албан бичиг</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algn="ctr" fontAlgn="ctr"/>
                      <a:r>
                        <a:rPr lang="mn-MN" sz="800" b="0" i="0" u="none" strike="noStrike">
                          <a:solidFill>
                            <a:srgbClr val="000000"/>
                          </a:solidFill>
                          <a:effectLst/>
                          <a:latin typeface="Arial"/>
                        </a:rPr>
                        <a:t>Цаг бүртгэл</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3">
                  <a:txBody>
                    <a:bodyPr/>
                    <a:lstStyle/>
                    <a:p>
                      <a:pPr algn="ctr" fontAlgn="ctr"/>
                      <a:r>
                        <a:rPr lang="mn-MN" sz="800" b="0" i="0" u="none" strike="noStrike">
                          <a:solidFill>
                            <a:srgbClr val="000000"/>
                          </a:solidFill>
                          <a:effectLst/>
                          <a:latin typeface="Arial"/>
                        </a:rPr>
                        <a:t>Олон нийт</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ctr" fontAlgn="ctr"/>
                      <a:r>
                        <a:rPr lang="mn-MN" sz="800" b="0" i="0" u="none" strike="noStrike">
                          <a:solidFill>
                            <a:srgbClr val="000000"/>
                          </a:solidFill>
                          <a:effectLst/>
                          <a:latin typeface="Arial"/>
                        </a:rPr>
                        <a:t>Захидал</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rowSpan="2">
                  <a:txBody>
                    <a:bodyPr/>
                    <a:lstStyle/>
                    <a:p>
                      <a:pPr algn="ctr" fontAlgn="ctr"/>
                      <a:r>
                        <a:rPr lang="mn-MN" sz="800" b="0" i="0" u="none" strike="noStrike">
                          <a:solidFill>
                            <a:srgbClr val="000000"/>
                          </a:solidFill>
                          <a:effectLst/>
                          <a:latin typeface="Arial"/>
                        </a:rPr>
                        <a:t>нэвтрээгүй </a:t>
                      </a:r>
                    </a:p>
                  </a:txBody>
                  <a:tcPr marL="9469" marR="9469" marT="946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83059">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mn-MN" sz="800" b="0" i="0" u="none" strike="noStrike">
                          <a:solidFill>
                            <a:srgbClr val="000000"/>
                          </a:solidFill>
                          <a:effectLst/>
                          <a:latin typeface="Arial"/>
                        </a:rPr>
                        <a:t>Хандсан тоо</a:t>
                      </a:r>
                    </a:p>
                  </a:txBody>
                  <a:tcPr marL="9469" marR="9469" marT="946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800" b="0" i="0" u="none" strike="noStrike">
                          <a:solidFill>
                            <a:srgbClr val="000000"/>
                          </a:solidFill>
                          <a:effectLst/>
                          <a:latin typeface="Arial"/>
                        </a:rPr>
                        <a:t>Нэмсэн ажлын тоо </a:t>
                      </a:r>
                    </a:p>
                  </a:txBody>
                  <a:tcPr marL="9469" marR="9469" marT="946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800" b="0" i="0" u="none" strike="noStrike">
                          <a:solidFill>
                            <a:srgbClr val="000000"/>
                          </a:solidFill>
                          <a:effectLst/>
                          <a:latin typeface="Arial"/>
                        </a:rPr>
                        <a:t>Хийж байгаа</a:t>
                      </a:r>
                    </a:p>
                  </a:txBody>
                  <a:tcPr marL="9469" marR="9469" marT="946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800" b="0" i="0" u="none" strike="noStrike">
                          <a:solidFill>
                            <a:srgbClr val="000000"/>
                          </a:solidFill>
                          <a:effectLst/>
                          <a:latin typeface="Arial"/>
                        </a:rPr>
                        <a:t>Гүйцэтгэсэн</a:t>
                      </a:r>
                    </a:p>
                  </a:txBody>
                  <a:tcPr marL="9469" marR="9469" marT="946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800" b="0" i="0" u="none" strike="noStrike">
                          <a:solidFill>
                            <a:srgbClr val="000000"/>
                          </a:solidFill>
                          <a:effectLst/>
                          <a:latin typeface="Arial"/>
                        </a:rPr>
                        <a:t>Хандсан тоо</a:t>
                      </a:r>
                    </a:p>
                  </a:txBody>
                  <a:tcPr marL="9469" marR="9469" marT="946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800" b="0" i="0" u="none" strike="noStrike">
                          <a:solidFill>
                            <a:srgbClr val="000000"/>
                          </a:solidFill>
                          <a:effectLst/>
                          <a:latin typeface="Arial"/>
                        </a:rPr>
                        <a:t>Нэмсэн албан бичиг</a:t>
                      </a:r>
                    </a:p>
                  </a:txBody>
                  <a:tcPr marL="9469" marR="9469" marT="946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800" b="0" i="0" u="none" strike="noStrike">
                          <a:solidFill>
                            <a:srgbClr val="000000"/>
                          </a:solidFill>
                          <a:effectLst/>
                          <a:latin typeface="Arial"/>
                        </a:rPr>
                        <a:t>шилжүүлсэн</a:t>
                      </a:r>
                    </a:p>
                  </a:txBody>
                  <a:tcPr marL="9469" marR="9469" marT="946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800" b="0" i="0" u="none" strike="noStrike">
                          <a:solidFill>
                            <a:srgbClr val="000000"/>
                          </a:solidFill>
                          <a:effectLst/>
                          <a:latin typeface="Arial"/>
                        </a:rPr>
                        <a:t>Хаасан</a:t>
                      </a:r>
                    </a:p>
                  </a:txBody>
                  <a:tcPr marL="9469" marR="9469" marT="946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800" b="0" i="0" u="none" strike="noStrike">
                          <a:solidFill>
                            <a:srgbClr val="000000"/>
                          </a:solidFill>
                          <a:effectLst/>
                          <a:latin typeface="Arial"/>
                        </a:rPr>
                        <a:t>Хандсан тоо</a:t>
                      </a:r>
                    </a:p>
                  </a:txBody>
                  <a:tcPr marL="9469" marR="9469" marT="946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800" b="0" i="0" u="none" strike="noStrike">
                          <a:solidFill>
                            <a:srgbClr val="000000"/>
                          </a:solidFill>
                          <a:effectLst/>
                          <a:latin typeface="Arial"/>
                        </a:rPr>
                        <a:t>Цаг бүртгүүлсэн</a:t>
                      </a:r>
                    </a:p>
                  </a:txBody>
                  <a:tcPr marL="9469" marR="9469" marT="946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800" b="0" i="0" u="none" strike="noStrike">
                          <a:solidFill>
                            <a:srgbClr val="000000"/>
                          </a:solidFill>
                          <a:effectLst/>
                          <a:latin typeface="Arial"/>
                        </a:rPr>
                        <a:t>Хандсан тоо</a:t>
                      </a:r>
                    </a:p>
                  </a:txBody>
                  <a:tcPr marL="9469" marR="9469" marT="946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800" b="0" i="0" u="none" strike="noStrike">
                          <a:solidFill>
                            <a:srgbClr val="000000"/>
                          </a:solidFill>
                          <a:effectLst/>
                          <a:latin typeface="Arial"/>
                        </a:rPr>
                        <a:t>Нэмсэн бичлэг</a:t>
                      </a:r>
                    </a:p>
                  </a:txBody>
                  <a:tcPr marL="9469" marR="9469" marT="946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800" b="0" i="0" u="none" strike="noStrike">
                          <a:solidFill>
                            <a:srgbClr val="000000"/>
                          </a:solidFill>
                          <a:effectLst/>
                          <a:latin typeface="Arial"/>
                        </a:rPr>
                        <a:t>Уншсан тоо</a:t>
                      </a:r>
                    </a:p>
                  </a:txBody>
                  <a:tcPr marL="9469" marR="9469" marT="946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800" b="0" i="0" u="none" strike="noStrike">
                          <a:solidFill>
                            <a:srgbClr val="000000"/>
                          </a:solidFill>
                          <a:effectLst/>
                          <a:latin typeface="Arial"/>
                        </a:rPr>
                        <a:t>Хандсан тоо</a:t>
                      </a:r>
                    </a:p>
                  </a:txBody>
                  <a:tcPr marL="9469" marR="9469" marT="946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800" b="0" i="0" u="none" strike="noStrike" dirty="0">
                          <a:solidFill>
                            <a:srgbClr val="000000"/>
                          </a:solidFill>
                          <a:effectLst/>
                          <a:latin typeface="Arial"/>
                        </a:rPr>
                        <a:t>Илгээсэн захидал</a:t>
                      </a:r>
                    </a:p>
                  </a:txBody>
                  <a:tcPr marL="9469" marR="9469" marT="946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800" b="0" i="0" u="none" strike="noStrike" dirty="0">
                          <a:solidFill>
                            <a:srgbClr val="000000"/>
                          </a:solidFill>
                          <a:effectLst/>
                          <a:latin typeface="Arial"/>
                        </a:rPr>
                        <a:t>Уншсан тоо</a:t>
                      </a:r>
                    </a:p>
                  </a:txBody>
                  <a:tcPr marL="9469" marR="9469" marT="9469"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r>
              <a:tr h="251875">
                <a:tc>
                  <a:txBody>
                    <a:bodyPr/>
                    <a:lstStyle/>
                    <a:p>
                      <a:pPr algn="l" fontAlgn="ctr"/>
                      <a:r>
                        <a:rPr lang="en-US" sz="1000" b="1" i="0" u="none" strike="noStrike" dirty="0">
                          <a:solidFill>
                            <a:srgbClr val="000000"/>
                          </a:solidFill>
                          <a:effectLst/>
                          <a:latin typeface="Arial"/>
                        </a:rPr>
                        <a:t>1</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000" b="1" i="0" u="none" strike="noStrike" dirty="0">
                          <a:solidFill>
                            <a:srgbClr val="000000"/>
                          </a:solidFill>
                          <a:effectLst/>
                          <a:latin typeface="Arial"/>
                        </a:rPr>
                        <a:t>Адаацаг </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31</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361</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50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Arial"/>
                        </a:rPr>
                        <a:t>1</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151</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42</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2885</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3161</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2403</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Arial"/>
                        </a:rPr>
                        <a:t>465</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2296</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1" i="0" u="none" strike="noStrike">
                          <a:solidFill>
                            <a:srgbClr val="000000"/>
                          </a:solidFill>
                          <a:effectLst/>
                          <a:latin typeface="Arial"/>
                        </a:rPr>
                        <a:t>14</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1875">
                <a:tc>
                  <a:txBody>
                    <a:bodyPr/>
                    <a:lstStyle/>
                    <a:p>
                      <a:pPr algn="l" fontAlgn="ctr"/>
                      <a:r>
                        <a:rPr lang="en-US" sz="1000" b="1" i="0" u="none" strike="noStrike">
                          <a:solidFill>
                            <a:srgbClr val="000000"/>
                          </a:solidFill>
                          <a:effectLst/>
                          <a:latin typeface="Arial"/>
                        </a:rPr>
                        <a:t>2</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000" b="1" i="0" u="none" strike="noStrike" dirty="0" smtClean="0">
                          <a:solidFill>
                            <a:srgbClr val="000000"/>
                          </a:solidFill>
                          <a:effectLst/>
                          <a:latin typeface="Arial"/>
                        </a:rPr>
                        <a:t>Дэлгэрцогт</a:t>
                      </a:r>
                      <a:endParaRPr lang="mn-MN" sz="1000" b="1" i="0" u="none" strike="noStrike" dirty="0">
                        <a:solidFill>
                          <a:srgbClr val="000000"/>
                        </a:solidFill>
                        <a:effectLst/>
                        <a:latin typeface="Arial"/>
                      </a:endParaRP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38</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278</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136</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64</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1</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188</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59</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1</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3342</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6</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5575</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2670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426</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2471</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1" i="0" u="none" strike="noStrike">
                          <a:solidFill>
                            <a:srgbClr val="000000"/>
                          </a:solidFill>
                          <a:effectLst/>
                          <a:latin typeface="Arial"/>
                        </a:rPr>
                        <a:t>20</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1875">
                <a:tc>
                  <a:txBody>
                    <a:bodyPr/>
                    <a:lstStyle/>
                    <a:p>
                      <a:pPr algn="l" fontAlgn="ctr"/>
                      <a:r>
                        <a:rPr lang="en-US" sz="1000" b="1" i="0" u="none" strike="noStrike">
                          <a:solidFill>
                            <a:srgbClr val="000000"/>
                          </a:solidFill>
                          <a:effectLst/>
                          <a:latin typeface="Arial"/>
                        </a:rPr>
                        <a:t>3</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000" b="1" i="0" u="none" strike="noStrike">
                          <a:solidFill>
                            <a:srgbClr val="000000"/>
                          </a:solidFill>
                          <a:effectLst/>
                          <a:latin typeface="Arial"/>
                        </a:rPr>
                        <a:t>Сайхан-Овоо </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70C0"/>
                          </a:solidFill>
                          <a:effectLst/>
                          <a:latin typeface="Arial"/>
                        </a:rPr>
                        <a:t>16</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Arial"/>
                        </a:rPr>
                        <a:t>344</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Arial"/>
                        </a:rPr>
                        <a:t>61</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Arial"/>
                        </a:rPr>
                        <a:t>2</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100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Arial"/>
                        </a:rPr>
                        <a:t>14</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smtClean="0">
                          <a:solidFill>
                            <a:srgbClr val="000000"/>
                          </a:solidFill>
                          <a:effectLst/>
                          <a:latin typeface="Arial"/>
                        </a:rPr>
                        <a:t>312</a:t>
                      </a:r>
                      <a:r>
                        <a:rPr lang="mn-MN" sz="1000" b="1" i="0" u="none" strike="noStrike" dirty="0" smtClean="0">
                          <a:solidFill>
                            <a:srgbClr val="000000"/>
                          </a:solidFill>
                          <a:effectLst/>
                          <a:latin typeface="Arial"/>
                        </a:rPr>
                        <a:t>7</a:t>
                      </a:r>
                      <a:endParaRPr lang="en-US" sz="1000" b="1" i="0" u="none" strike="noStrike" dirty="0">
                        <a:solidFill>
                          <a:srgbClr val="000000"/>
                        </a:solidFill>
                        <a:effectLst/>
                        <a:latin typeface="Arial"/>
                      </a:endParaRP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70C0"/>
                          </a:solidFill>
                          <a:effectLst/>
                          <a:latin typeface="Arial"/>
                        </a:rPr>
                        <a:t>2584</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2100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70C0"/>
                          </a:solidFill>
                          <a:effectLst/>
                          <a:latin typeface="Arial"/>
                        </a:rPr>
                        <a:t>287</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2287</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1" i="0" u="none" strike="noStrike" dirty="0">
                          <a:solidFill>
                            <a:srgbClr val="000000"/>
                          </a:solidFill>
                          <a:effectLst/>
                          <a:latin typeface="Arial"/>
                        </a:rPr>
                        <a:t>7</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1875">
                <a:tc>
                  <a:txBody>
                    <a:bodyPr/>
                    <a:lstStyle/>
                    <a:p>
                      <a:pPr algn="l" fontAlgn="ctr"/>
                      <a:r>
                        <a:rPr lang="en-US" sz="1000" b="1" i="0" u="none" strike="noStrike">
                          <a:solidFill>
                            <a:srgbClr val="000000"/>
                          </a:solidFill>
                          <a:effectLst/>
                          <a:latin typeface="Arial"/>
                        </a:rPr>
                        <a:t>4</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000" b="1" i="0" u="none" strike="noStrike" dirty="0">
                          <a:solidFill>
                            <a:srgbClr val="000000"/>
                          </a:solidFill>
                          <a:effectLst/>
                          <a:latin typeface="Arial"/>
                        </a:rPr>
                        <a:t>Эрдэнэдалай </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35</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70C0"/>
                          </a:solidFill>
                          <a:effectLst/>
                          <a:latin typeface="Arial"/>
                        </a:rPr>
                        <a:t>158</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70C0"/>
                          </a:solidFill>
                          <a:effectLst/>
                          <a:latin typeface="Arial"/>
                        </a:rPr>
                        <a:t>13</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Arial"/>
                        </a:rPr>
                        <a:t>127</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Arial"/>
                        </a:rPr>
                        <a:t>13</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Arial"/>
                        </a:rPr>
                        <a:t>2055</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Arial"/>
                        </a:rPr>
                        <a:t>2815</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Arial"/>
                        </a:rPr>
                        <a:t>2576</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Arial"/>
                        </a:rPr>
                        <a:t>568</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2482</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1" i="0" u="none" strike="noStrike" dirty="0">
                          <a:solidFill>
                            <a:srgbClr val="0070C0"/>
                          </a:solidFill>
                          <a:effectLst/>
                          <a:latin typeface="Arial"/>
                        </a:rPr>
                        <a:t>22</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1875">
                <a:tc>
                  <a:txBody>
                    <a:bodyPr/>
                    <a:lstStyle/>
                    <a:p>
                      <a:pPr algn="l" fontAlgn="ctr"/>
                      <a:r>
                        <a:rPr lang="en-US" sz="1000" b="1" i="0" u="none" strike="noStrike" dirty="0">
                          <a:solidFill>
                            <a:schemeClr val="tx1"/>
                          </a:solidFill>
                          <a:effectLst/>
                          <a:latin typeface="Arial"/>
                        </a:rPr>
                        <a:t>5</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000" b="1" i="0" u="none" strike="noStrike" dirty="0" smtClean="0">
                          <a:solidFill>
                            <a:schemeClr val="tx1"/>
                          </a:solidFill>
                          <a:effectLst/>
                          <a:latin typeface="Arial"/>
                        </a:rPr>
                        <a:t>Луус </a:t>
                      </a:r>
                      <a:endParaRPr lang="mn-MN" sz="1000" b="1" i="0" u="none" strike="noStrike" dirty="0">
                        <a:solidFill>
                          <a:schemeClr val="tx1"/>
                        </a:solidFill>
                        <a:effectLst/>
                        <a:latin typeface="Arial"/>
                      </a:endParaRP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chemeClr val="tx1"/>
                          </a:solidFill>
                          <a:effectLst/>
                          <a:latin typeface="Arial"/>
                        </a:rPr>
                        <a:t>27</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FF0000"/>
                          </a:solidFill>
                          <a:effectLst/>
                          <a:latin typeface="Arial"/>
                        </a:rPr>
                        <a:t>614</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chemeClr val="tx1"/>
                          </a:solidFill>
                          <a:effectLst/>
                          <a:latin typeface="Arial"/>
                        </a:rPr>
                        <a:t>35</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chemeClr val="tx1"/>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chemeClr val="tx1"/>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chemeClr val="tx1"/>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B0F0"/>
                          </a:solidFill>
                          <a:effectLst/>
                          <a:latin typeface="Arial"/>
                        </a:rPr>
                        <a:t>76</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chemeClr val="tx1"/>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chemeClr val="tx1"/>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chemeClr val="tx1"/>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chemeClr val="tx1"/>
                          </a:solidFill>
                          <a:effectLst/>
                          <a:latin typeface="Arial"/>
                        </a:rPr>
                        <a:t>13</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chemeClr val="tx1"/>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C00000"/>
                          </a:solidFill>
                          <a:effectLst/>
                          <a:latin typeface="Arial"/>
                        </a:rPr>
                        <a:t>5472</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C00000"/>
                          </a:solidFill>
                          <a:effectLst/>
                          <a:latin typeface="Arial"/>
                        </a:rPr>
                        <a:t>28</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C00000"/>
                          </a:solidFill>
                          <a:effectLst/>
                          <a:latin typeface="Arial"/>
                        </a:rPr>
                        <a:t>9148</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C00000"/>
                          </a:solidFill>
                          <a:effectLst/>
                          <a:latin typeface="Arial"/>
                        </a:rPr>
                        <a:t>4718</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C00000"/>
                          </a:solidFill>
                          <a:effectLst/>
                          <a:latin typeface="Arial"/>
                        </a:rPr>
                        <a:t>1269</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C00000"/>
                          </a:solidFill>
                          <a:effectLst/>
                          <a:latin typeface="Arial"/>
                        </a:rPr>
                        <a:t>5061</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1" i="0" u="none" strike="noStrike" dirty="0">
                          <a:solidFill>
                            <a:srgbClr val="C00000"/>
                          </a:solidFill>
                          <a:effectLst/>
                          <a:latin typeface="Arial"/>
                        </a:rPr>
                        <a:t>2</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1875">
                <a:tc>
                  <a:txBody>
                    <a:bodyPr/>
                    <a:lstStyle/>
                    <a:p>
                      <a:pPr algn="l" fontAlgn="ctr"/>
                      <a:r>
                        <a:rPr lang="en-US" sz="1000" b="1" i="0" u="none" strike="noStrike">
                          <a:solidFill>
                            <a:srgbClr val="000000"/>
                          </a:solidFill>
                          <a:effectLst/>
                          <a:latin typeface="Arial"/>
                        </a:rPr>
                        <a:t>6</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000" b="1" i="0" u="none" strike="noStrike" dirty="0">
                          <a:solidFill>
                            <a:srgbClr val="000000"/>
                          </a:solidFill>
                          <a:effectLst/>
                          <a:latin typeface="Arial"/>
                        </a:rPr>
                        <a:t>Дэлгэрхангай </a:t>
                      </a:r>
                      <a:r>
                        <a:rPr lang="mn-MN" sz="1000" b="1" i="0" u="none" strike="noStrike" dirty="0" smtClean="0">
                          <a:solidFill>
                            <a:srgbClr val="000000"/>
                          </a:solidFill>
                          <a:effectLst/>
                          <a:latin typeface="Arial"/>
                        </a:rPr>
                        <a:t> </a:t>
                      </a:r>
                      <a:endParaRPr lang="mn-MN" sz="1000" b="1" i="0" u="none" strike="noStrike" dirty="0">
                        <a:solidFill>
                          <a:srgbClr val="000000"/>
                        </a:solidFill>
                        <a:effectLst/>
                        <a:latin typeface="Arial"/>
                      </a:endParaRP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1" i="0" u="none" strike="noStrike">
                          <a:solidFill>
                            <a:srgbClr val="000000"/>
                          </a:solidFill>
                          <a:effectLst/>
                          <a:latin typeface="Arial"/>
                        </a:rPr>
                        <a:t>24</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241</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70C0"/>
                          </a:solidFill>
                          <a:effectLst/>
                          <a:latin typeface="Arial"/>
                        </a:rPr>
                        <a:t>3</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1</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B0F0"/>
                          </a:solidFill>
                          <a:effectLst/>
                          <a:latin typeface="Arial"/>
                        </a:rPr>
                        <a:t>33</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70C0"/>
                          </a:solidFill>
                          <a:effectLst/>
                          <a:latin typeface="Arial"/>
                        </a:rPr>
                        <a:t>9</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70C0"/>
                          </a:solidFill>
                          <a:effectLst/>
                          <a:latin typeface="Arial"/>
                        </a:rPr>
                        <a:t>1527</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Arial"/>
                        </a:rPr>
                        <a:t>3685</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70C0"/>
                          </a:solidFill>
                          <a:effectLst/>
                          <a:latin typeface="Arial"/>
                        </a:rPr>
                        <a:t>1477</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Arial"/>
                        </a:rPr>
                        <a:t>395</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70C0"/>
                          </a:solidFill>
                          <a:effectLst/>
                          <a:latin typeface="Arial"/>
                        </a:rPr>
                        <a:t>1613</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1" i="0" u="none" strike="noStrike">
                          <a:solidFill>
                            <a:srgbClr val="000000"/>
                          </a:solidFill>
                          <a:effectLst/>
                          <a:latin typeface="Arial"/>
                        </a:rPr>
                        <a:t>12</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1875">
                <a:tc>
                  <a:txBody>
                    <a:bodyPr/>
                    <a:lstStyle/>
                    <a:p>
                      <a:pPr algn="l" fontAlgn="ctr"/>
                      <a:r>
                        <a:rPr lang="en-US" sz="1000" b="1" i="0" u="none" strike="noStrike">
                          <a:solidFill>
                            <a:srgbClr val="000000"/>
                          </a:solidFill>
                          <a:effectLst/>
                          <a:latin typeface="Arial"/>
                        </a:rPr>
                        <a:t>7</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000" b="1" i="0" u="none" strike="noStrike" dirty="0" smtClean="0">
                          <a:solidFill>
                            <a:srgbClr val="000000"/>
                          </a:solidFill>
                          <a:effectLst/>
                          <a:latin typeface="Arial"/>
                        </a:rPr>
                        <a:t>Дэрэн</a:t>
                      </a:r>
                      <a:endParaRPr lang="mn-MN" sz="1000" b="1" i="0" u="none" strike="noStrike" dirty="0">
                        <a:solidFill>
                          <a:srgbClr val="000000"/>
                        </a:solidFill>
                        <a:effectLst/>
                        <a:latin typeface="Arial"/>
                      </a:endParaRP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1" i="0" u="none" strike="noStrike">
                          <a:solidFill>
                            <a:srgbClr val="000000"/>
                          </a:solidFill>
                          <a:effectLst/>
                          <a:latin typeface="Arial"/>
                        </a:rPr>
                        <a:t>21</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70C0"/>
                          </a:solidFill>
                          <a:effectLst/>
                          <a:latin typeface="Arial"/>
                        </a:rPr>
                        <a:t>190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39</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1</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218</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2</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29</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Arial"/>
                        </a:rPr>
                        <a:t>2057</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3693</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2112</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70C0"/>
                          </a:solidFill>
                          <a:effectLst/>
                          <a:latin typeface="Arial"/>
                        </a:rPr>
                        <a:t>282</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Arial"/>
                        </a:rPr>
                        <a:t>1982</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1" i="0" u="none" strike="noStrike">
                          <a:solidFill>
                            <a:srgbClr val="000000"/>
                          </a:solidFill>
                          <a:effectLst/>
                          <a:latin typeface="Arial"/>
                        </a:rPr>
                        <a:t>10</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1875">
                <a:tc>
                  <a:txBody>
                    <a:bodyPr/>
                    <a:lstStyle/>
                    <a:p>
                      <a:pPr algn="l" fontAlgn="ctr"/>
                      <a:r>
                        <a:rPr lang="en-US" sz="1000" b="1" i="0" u="none" strike="noStrike">
                          <a:solidFill>
                            <a:srgbClr val="000000"/>
                          </a:solidFill>
                          <a:effectLst/>
                          <a:latin typeface="Arial"/>
                        </a:rPr>
                        <a:t>8</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000" b="1" i="0" u="none" strike="noStrike" dirty="0">
                          <a:solidFill>
                            <a:srgbClr val="000000"/>
                          </a:solidFill>
                          <a:effectLst/>
                          <a:latin typeface="Arial"/>
                        </a:rPr>
                        <a:t>Хулд </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1" i="0" u="none" strike="noStrike">
                          <a:solidFill>
                            <a:srgbClr val="000000"/>
                          </a:solidFill>
                          <a:effectLst/>
                          <a:latin typeface="Arial"/>
                        </a:rPr>
                        <a:t>41</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238</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26</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1</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111</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70C0"/>
                          </a:solidFill>
                          <a:effectLst/>
                          <a:latin typeface="Arial"/>
                        </a:rPr>
                        <a:t>10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70C0"/>
                          </a:solidFill>
                          <a:effectLst/>
                          <a:latin typeface="Arial"/>
                        </a:rPr>
                        <a:t>1879</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70C0"/>
                          </a:solidFill>
                          <a:effectLst/>
                          <a:latin typeface="Arial"/>
                        </a:rPr>
                        <a:t>2001</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70C0"/>
                          </a:solidFill>
                          <a:effectLst/>
                          <a:latin typeface="Arial"/>
                        </a:rPr>
                        <a:t>1828</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427</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Arial"/>
                        </a:rPr>
                        <a:t>2047</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1" i="0" u="none" strike="noStrike" dirty="0">
                          <a:solidFill>
                            <a:srgbClr val="0070C0"/>
                          </a:solidFill>
                          <a:effectLst/>
                          <a:latin typeface="Arial"/>
                        </a:rPr>
                        <a:t>32</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1875">
                <a:tc>
                  <a:txBody>
                    <a:bodyPr/>
                    <a:lstStyle/>
                    <a:p>
                      <a:pPr algn="l" fontAlgn="ctr"/>
                      <a:r>
                        <a:rPr lang="en-US" sz="1000" b="1" i="0" u="none" strike="noStrike">
                          <a:solidFill>
                            <a:srgbClr val="000000"/>
                          </a:solidFill>
                          <a:effectLst/>
                          <a:latin typeface="Arial"/>
                        </a:rPr>
                        <a:t>9</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000" b="1" i="0" u="none" strike="noStrike" dirty="0">
                          <a:solidFill>
                            <a:srgbClr val="000000"/>
                          </a:solidFill>
                          <a:effectLst/>
                          <a:latin typeface="Arial"/>
                        </a:rPr>
                        <a:t>Өлзийт </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1" i="0" u="none" strike="noStrike">
                          <a:solidFill>
                            <a:srgbClr val="000000"/>
                          </a:solidFill>
                          <a:effectLst/>
                          <a:latin typeface="Arial"/>
                        </a:rPr>
                        <a:t>40</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424</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FF0000"/>
                          </a:solidFill>
                          <a:effectLst/>
                          <a:latin typeface="Arial"/>
                        </a:rPr>
                        <a:t>333</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5</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1000" b="1" i="0" u="none" strike="noStrike" dirty="0" smtClean="0">
                          <a:solidFill>
                            <a:srgbClr val="000000"/>
                          </a:solidFill>
                          <a:effectLst/>
                          <a:latin typeface="Arial"/>
                        </a:rPr>
                        <a:t>10</a:t>
                      </a:r>
                      <a:endParaRPr lang="en-US" sz="1000" b="1" i="0" u="none" strike="noStrike" dirty="0">
                        <a:solidFill>
                          <a:srgbClr val="000000"/>
                        </a:solidFill>
                        <a:effectLst/>
                        <a:latin typeface="Arial"/>
                      </a:endParaRP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111</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38</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4</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2884</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1</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6714</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3394</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1220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C00000"/>
                          </a:solidFill>
                          <a:effectLst/>
                          <a:latin typeface="Arial"/>
                        </a:rPr>
                        <a:t>4627</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1" i="0" u="none" strike="noStrike" dirty="0">
                          <a:solidFill>
                            <a:srgbClr val="000000"/>
                          </a:solidFill>
                          <a:effectLst/>
                          <a:latin typeface="Arial"/>
                        </a:rPr>
                        <a:t>16</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1875">
                <a:tc>
                  <a:txBody>
                    <a:bodyPr/>
                    <a:lstStyle/>
                    <a:p>
                      <a:pPr algn="l" fontAlgn="ctr"/>
                      <a:r>
                        <a:rPr lang="en-US" sz="1000" b="1" i="0" u="none" strike="noStrike" dirty="0">
                          <a:solidFill>
                            <a:schemeClr val="tx1"/>
                          </a:solidFill>
                          <a:effectLst/>
                          <a:latin typeface="Arial"/>
                        </a:rPr>
                        <a:t>10</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000" b="1" i="0" u="none" strike="noStrike" dirty="0">
                          <a:solidFill>
                            <a:schemeClr val="tx1"/>
                          </a:solidFill>
                          <a:effectLst/>
                          <a:latin typeface="Arial"/>
                        </a:rPr>
                        <a:t>Өндөршил </a:t>
                      </a:r>
                      <a:r>
                        <a:rPr lang="mn-MN" sz="1000" b="1" i="0" u="none" strike="noStrike" dirty="0" smtClean="0">
                          <a:solidFill>
                            <a:schemeClr val="tx1"/>
                          </a:solidFill>
                          <a:effectLst/>
                          <a:latin typeface="Arial"/>
                        </a:rPr>
                        <a:t> </a:t>
                      </a:r>
                      <a:endParaRPr lang="mn-MN" sz="1000" b="1" i="0" u="none" strike="noStrike" dirty="0">
                        <a:solidFill>
                          <a:schemeClr val="tx1"/>
                        </a:solidFill>
                        <a:effectLst/>
                        <a:latin typeface="Arial"/>
                      </a:endParaRP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1" i="0" u="none" strike="noStrike" dirty="0">
                          <a:solidFill>
                            <a:schemeClr val="tx1"/>
                          </a:solidFill>
                          <a:effectLst/>
                          <a:latin typeface="Arial"/>
                        </a:rPr>
                        <a:t>24</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FF0000"/>
                          </a:solidFill>
                          <a:effectLst/>
                          <a:latin typeface="Arial"/>
                        </a:rPr>
                        <a:t>663</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chemeClr val="tx1"/>
                          </a:solidFill>
                          <a:effectLst/>
                          <a:latin typeface="Arial"/>
                        </a:rPr>
                        <a:t>109</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C00000"/>
                          </a:solidFill>
                          <a:effectLst/>
                          <a:latin typeface="Arial"/>
                        </a:rPr>
                        <a:t>60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chemeClr val="tx1"/>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chemeClr val="tx1"/>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FF0000"/>
                          </a:solidFill>
                          <a:effectLst/>
                          <a:latin typeface="Arial"/>
                        </a:rPr>
                        <a:t>590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C00000"/>
                          </a:solidFill>
                          <a:effectLst/>
                          <a:latin typeface="Arial"/>
                        </a:rPr>
                        <a:t>349</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chemeClr val="tx1"/>
                          </a:solidFill>
                          <a:effectLst/>
                          <a:latin typeface="Arial"/>
                        </a:rPr>
                        <a:t>8</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C00000"/>
                          </a:solidFill>
                          <a:effectLst/>
                          <a:latin typeface="Arial"/>
                        </a:rPr>
                        <a:t>104</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chemeClr val="tx1"/>
                          </a:solidFill>
                          <a:effectLst/>
                          <a:latin typeface="Arial"/>
                        </a:rPr>
                        <a:t>37</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chemeClr val="tx1"/>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C00000"/>
                          </a:solidFill>
                          <a:effectLst/>
                          <a:latin typeface="Arial"/>
                        </a:rPr>
                        <a:t>6773</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C00000"/>
                          </a:solidFill>
                          <a:effectLst/>
                          <a:latin typeface="Arial"/>
                        </a:rPr>
                        <a:t>41</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chemeClr val="tx1"/>
                          </a:solidFill>
                          <a:effectLst/>
                          <a:latin typeface="Arial"/>
                        </a:rPr>
                        <a:t>7495</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chemeClr val="tx1"/>
                          </a:solidFill>
                          <a:effectLst/>
                          <a:latin typeface="Arial"/>
                        </a:rPr>
                        <a:t>2725</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chemeClr val="tx1"/>
                          </a:solidFill>
                          <a:effectLst/>
                          <a:latin typeface="Arial"/>
                        </a:rPr>
                        <a:t>585</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chemeClr val="tx1"/>
                          </a:solidFill>
                          <a:effectLst/>
                          <a:latin typeface="Arial"/>
                        </a:rPr>
                        <a:t>2368</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1" i="0" u="none" strike="noStrike" dirty="0">
                          <a:solidFill>
                            <a:schemeClr val="tx1"/>
                          </a:solidFill>
                          <a:effectLst/>
                          <a:latin typeface="Arial"/>
                        </a:rPr>
                        <a:t>5</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1875">
                <a:tc>
                  <a:txBody>
                    <a:bodyPr/>
                    <a:lstStyle/>
                    <a:p>
                      <a:pPr algn="l" fontAlgn="ctr"/>
                      <a:r>
                        <a:rPr lang="en-US" sz="1000" b="1" i="0" u="none" strike="noStrike">
                          <a:solidFill>
                            <a:srgbClr val="000000"/>
                          </a:solidFill>
                          <a:effectLst/>
                          <a:latin typeface="Arial"/>
                        </a:rPr>
                        <a:t>11</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000" b="1" i="0" u="none" strike="noStrike" dirty="0">
                          <a:solidFill>
                            <a:srgbClr val="000000"/>
                          </a:solidFill>
                          <a:effectLst/>
                          <a:latin typeface="Arial"/>
                        </a:rPr>
                        <a:t>Гурвансайхан </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1" i="0" u="none" strike="noStrike" dirty="0">
                          <a:solidFill>
                            <a:srgbClr val="C00000"/>
                          </a:solidFill>
                          <a:effectLst/>
                          <a:latin typeface="Arial"/>
                        </a:rPr>
                        <a:t>55</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367</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138</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10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154</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12</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Arial"/>
                        </a:rPr>
                        <a:t>2</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Arial"/>
                        </a:rPr>
                        <a:t>27</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C00000"/>
                          </a:solidFill>
                          <a:effectLst/>
                          <a:latin typeface="Arial"/>
                        </a:rPr>
                        <a:t>6608</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2</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C00000"/>
                          </a:solidFill>
                          <a:effectLst/>
                          <a:latin typeface="Arial"/>
                        </a:rPr>
                        <a:t>9013</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Arial"/>
                        </a:rPr>
                        <a:t>3374</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Arial"/>
                        </a:rPr>
                        <a:t>682</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2681</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1" i="0" u="none" strike="noStrike" dirty="0">
                          <a:solidFill>
                            <a:srgbClr val="0070C0"/>
                          </a:solidFill>
                          <a:effectLst/>
                          <a:latin typeface="Arial"/>
                        </a:rPr>
                        <a:t>29</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1875">
                <a:tc>
                  <a:txBody>
                    <a:bodyPr/>
                    <a:lstStyle/>
                    <a:p>
                      <a:pPr algn="l" fontAlgn="ctr"/>
                      <a:r>
                        <a:rPr lang="en-US" sz="1000" b="1" i="0" u="none" strike="noStrike">
                          <a:solidFill>
                            <a:srgbClr val="000000"/>
                          </a:solidFill>
                          <a:effectLst/>
                          <a:latin typeface="Arial"/>
                        </a:rPr>
                        <a:t>12</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000" b="1" i="0" u="none" strike="noStrike" dirty="0">
                          <a:solidFill>
                            <a:srgbClr val="000000"/>
                          </a:solidFill>
                          <a:effectLst/>
                          <a:latin typeface="Arial"/>
                        </a:rPr>
                        <a:t>Цагаандэлгэр </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1" i="0" u="none" strike="noStrike" dirty="0">
                          <a:solidFill>
                            <a:srgbClr val="0070C0"/>
                          </a:solidFill>
                          <a:effectLst/>
                          <a:latin typeface="Arial"/>
                        </a:rPr>
                        <a:t>17</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417</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95</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1</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146</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C00000"/>
                          </a:solidFill>
                          <a:effectLst/>
                          <a:latin typeface="Arial"/>
                        </a:rPr>
                        <a:t>157</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3303</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6969</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Arial"/>
                        </a:rPr>
                        <a:t>2364</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362</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2399</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1" i="0" u="none" strike="noStrike" dirty="0">
                          <a:solidFill>
                            <a:srgbClr val="000000"/>
                          </a:solidFill>
                          <a:effectLst/>
                          <a:latin typeface="Arial"/>
                        </a:rPr>
                        <a:t>4</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1875">
                <a:tc>
                  <a:txBody>
                    <a:bodyPr/>
                    <a:lstStyle/>
                    <a:p>
                      <a:pPr algn="l" fontAlgn="ctr"/>
                      <a:r>
                        <a:rPr lang="en-US" sz="1000" b="1" i="0" u="none" strike="noStrike">
                          <a:solidFill>
                            <a:srgbClr val="000000"/>
                          </a:solidFill>
                          <a:effectLst/>
                          <a:latin typeface="Arial"/>
                        </a:rPr>
                        <a:t>13</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000" b="1" i="0" u="none" strike="noStrike" dirty="0">
                          <a:solidFill>
                            <a:srgbClr val="000000"/>
                          </a:solidFill>
                          <a:effectLst/>
                          <a:latin typeface="Arial"/>
                        </a:rPr>
                        <a:t>Говь-Угтаал </a:t>
                      </a:r>
                      <a:r>
                        <a:rPr lang="mn-MN" sz="1000" b="1" i="0" u="none" strike="noStrike" dirty="0" smtClean="0">
                          <a:solidFill>
                            <a:srgbClr val="000000"/>
                          </a:solidFill>
                          <a:effectLst/>
                          <a:latin typeface="Arial"/>
                        </a:rPr>
                        <a:t> </a:t>
                      </a:r>
                      <a:endParaRPr lang="mn-MN" sz="1000" b="1" i="0" u="none" strike="noStrike" dirty="0">
                        <a:solidFill>
                          <a:srgbClr val="000000"/>
                        </a:solidFill>
                        <a:effectLst/>
                        <a:latin typeface="Arial"/>
                      </a:endParaRP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1" i="0" u="none" strike="noStrike">
                          <a:solidFill>
                            <a:srgbClr val="000000"/>
                          </a:solidFill>
                          <a:effectLst/>
                          <a:latin typeface="Arial"/>
                        </a:rPr>
                        <a:t>24</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372</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51</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5</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147</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2</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5</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15</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2816</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12</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3317</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2420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421</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2286</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1" i="0" u="none" strike="noStrike" dirty="0">
                          <a:solidFill>
                            <a:srgbClr val="000000"/>
                          </a:solidFill>
                          <a:effectLst/>
                          <a:latin typeface="Arial"/>
                        </a:rPr>
                        <a:t>8</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1875">
                <a:tc>
                  <a:txBody>
                    <a:bodyPr/>
                    <a:lstStyle/>
                    <a:p>
                      <a:pPr algn="l" fontAlgn="ctr"/>
                      <a:r>
                        <a:rPr lang="en-US" sz="1000" b="1" i="0" u="none" strike="noStrike" dirty="0">
                          <a:solidFill>
                            <a:schemeClr val="tx1"/>
                          </a:solidFill>
                          <a:effectLst/>
                          <a:latin typeface="Arial"/>
                        </a:rPr>
                        <a:t>14</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000" b="1" i="0" u="none" strike="noStrike" dirty="0">
                          <a:solidFill>
                            <a:schemeClr val="tx1"/>
                          </a:solidFill>
                          <a:effectLst/>
                          <a:latin typeface="Arial"/>
                        </a:rPr>
                        <a:t>Сайнцагаан </a:t>
                      </a:r>
                      <a:r>
                        <a:rPr lang="mn-MN" sz="1000" b="1" i="0" u="none" strike="noStrike" dirty="0" smtClean="0">
                          <a:solidFill>
                            <a:schemeClr val="tx1"/>
                          </a:solidFill>
                          <a:effectLst/>
                          <a:latin typeface="Arial"/>
                        </a:rPr>
                        <a:t> </a:t>
                      </a:r>
                      <a:endParaRPr lang="mn-MN" sz="1000" b="1" i="0" u="none" strike="noStrike" dirty="0">
                        <a:solidFill>
                          <a:schemeClr val="tx1"/>
                        </a:solidFill>
                        <a:effectLst/>
                        <a:latin typeface="Arial"/>
                      </a:endParaRP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1" i="0" u="none" strike="noStrike" dirty="0">
                          <a:solidFill>
                            <a:srgbClr val="C00000"/>
                          </a:solidFill>
                          <a:effectLst/>
                          <a:latin typeface="Arial"/>
                        </a:rPr>
                        <a:t>60</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FF0000"/>
                          </a:solidFill>
                          <a:effectLst/>
                          <a:latin typeface="Arial"/>
                        </a:rPr>
                        <a:t>867</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FF0000"/>
                          </a:solidFill>
                          <a:effectLst/>
                          <a:latin typeface="Arial"/>
                        </a:rPr>
                        <a:t>264</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chemeClr val="tx1"/>
                          </a:solidFill>
                          <a:effectLst/>
                          <a:latin typeface="Arial"/>
                        </a:rPr>
                        <a:t>10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chemeClr val="tx1"/>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chemeClr val="tx1"/>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FF0000"/>
                          </a:solidFill>
                          <a:effectLst/>
                          <a:latin typeface="Arial"/>
                        </a:rPr>
                        <a:t>473</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chemeClr val="tx1"/>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chemeClr val="tx1"/>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chemeClr val="tx1"/>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C00000"/>
                          </a:solidFill>
                          <a:effectLst/>
                          <a:latin typeface="Arial"/>
                        </a:rPr>
                        <a:t>223</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chemeClr val="tx1"/>
                          </a:solidFill>
                          <a:effectLst/>
                          <a:latin typeface="Arial"/>
                        </a:rPr>
                        <a:t>10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C00000"/>
                          </a:solidFill>
                          <a:effectLst/>
                          <a:latin typeface="Arial"/>
                        </a:rPr>
                        <a:t>10636</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chemeClr val="tx1"/>
                          </a:solidFill>
                          <a:effectLst/>
                          <a:latin typeface="Arial"/>
                        </a:rPr>
                        <a:t>15</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C00000"/>
                          </a:solidFill>
                          <a:effectLst/>
                          <a:latin typeface="Arial"/>
                        </a:rPr>
                        <a:t>10872</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C00000"/>
                          </a:solidFill>
                          <a:effectLst/>
                          <a:latin typeface="Arial"/>
                        </a:rPr>
                        <a:t>9732</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C00000"/>
                          </a:solidFill>
                          <a:effectLst/>
                          <a:latin typeface="Arial"/>
                        </a:rPr>
                        <a:t>1687</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C00000"/>
                          </a:solidFill>
                          <a:effectLst/>
                          <a:latin typeface="Arial"/>
                        </a:rPr>
                        <a:t>8456</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1" i="0" u="none" strike="noStrike" dirty="0">
                          <a:solidFill>
                            <a:schemeClr val="tx1"/>
                          </a:solidFill>
                          <a:effectLst/>
                          <a:latin typeface="Arial"/>
                        </a:rPr>
                        <a:t>9</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1875">
                <a:tc>
                  <a:txBody>
                    <a:bodyPr/>
                    <a:lstStyle/>
                    <a:p>
                      <a:pPr algn="l" fontAlgn="ctr"/>
                      <a:r>
                        <a:rPr lang="en-US" sz="1000" b="1" i="0" u="none" strike="noStrike">
                          <a:solidFill>
                            <a:srgbClr val="000000"/>
                          </a:solidFill>
                          <a:effectLst/>
                          <a:latin typeface="Arial"/>
                        </a:rPr>
                        <a:t>15</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000" b="1" i="0" u="none" strike="noStrike">
                          <a:solidFill>
                            <a:srgbClr val="000000"/>
                          </a:solidFill>
                          <a:effectLst/>
                          <a:latin typeface="Arial"/>
                        </a:rPr>
                        <a:t>Баянжаргалан </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1" i="0" u="none" strike="noStrike" dirty="0">
                          <a:solidFill>
                            <a:srgbClr val="0070C0"/>
                          </a:solidFill>
                          <a:effectLst/>
                          <a:latin typeface="Arial"/>
                        </a:rPr>
                        <a:t>14</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287</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70C0"/>
                          </a:solidFill>
                          <a:effectLst/>
                          <a:latin typeface="Arial"/>
                        </a:rPr>
                        <a:t>18</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163</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70C0"/>
                          </a:solidFill>
                          <a:effectLst/>
                          <a:latin typeface="Arial"/>
                        </a:rPr>
                        <a:t>3</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2742</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3989</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Arial"/>
                        </a:rPr>
                        <a:t>2136</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Arial"/>
                        </a:rPr>
                        <a:t>468</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70C0"/>
                          </a:solidFill>
                          <a:effectLst/>
                          <a:latin typeface="Arial"/>
                        </a:rPr>
                        <a:t>1797</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1" i="0" u="none" strike="noStrike" dirty="0">
                          <a:solidFill>
                            <a:srgbClr val="000000"/>
                          </a:solidFill>
                          <a:effectLst/>
                          <a:latin typeface="Arial"/>
                        </a:rPr>
                        <a:t>5</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1875">
                <a:tc>
                  <a:txBody>
                    <a:bodyPr/>
                    <a:lstStyle/>
                    <a:p>
                      <a:pPr algn="l" fontAlgn="ctr"/>
                      <a:r>
                        <a:rPr lang="en-US" sz="1000" b="1" i="0" u="none" strike="noStrike">
                          <a:solidFill>
                            <a:srgbClr val="000000"/>
                          </a:solidFill>
                          <a:effectLst/>
                          <a:latin typeface="Arial"/>
                        </a:rPr>
                        <a:t>16</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1000" b="1" i="0" u="none" strike="noStrike">
                          <a:solidFill>
                            <a:srgbClr val="000000"/>
                          </a:solidFill>
                          <a:effectLst/>
                          <a:latin typeface="Arial"/>
                        </a:rPr>
                        <a:t>Дүн </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50" b="1" i="0" u="none" strike="noStrike">
                          <a:solidFill>
                            <a:srgbClr val="000000"/>
                          </a:solidFill>
                          <a:effectLst/>
                          <a:latin typeface="Arial"/>
                        </a:rPr>
                        <a:t>467</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5821</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1370</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161</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1</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1000" b="1" i="0" u="none" strike="noStrike" dirty="0" smtClean="0">
                          <a:solidFill>
                            <a:srgbClr val="000000"/>
                          </a:solidFill>
                          <a:effectLst/>
                          <a:latin typeface="Arial"/>
                        </a:rPr>
                        <a:t>10</a:t>
                      </a:r>
                      <a:endParaRPr lang="en-US" sz="1000" b="1" i="0" u="none" strike="noStrike" dirty="0">
                        <a:solidFill>
                          <a:srgbClr val="000000"/>
                        </a:solidFill>
                        <a:effectLst/>
                        <a:latin typeface="Arial"/>
                      </a:endParaRP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Arial"/>
                        </a:rPr>
                        <a:t>2788</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365</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8</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111</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Arial"/>
                        </a:rPr>
                        <a:t>689</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15</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smtClean="0">
                          <a:solidFill>
                            <a:srgbClr val="000000"/>
                          </a:solidFill>
                          <a:effectLst/>
                          <a:latin typeface="Arial"/>
                        </a:rPr>
                        <a:t>5810</a:t>
                      </a:r>
                      <a:r>
                        <a:rPr lang="mn-MN" sz="1000" b="1" i="0" u="none" strike="noStrike" dirty="0" smtClean="0">
                          <a:solidFill>
                            <a:srgbClr val="000000"/>
                          </a:solidFill>
                          <a:effectLst/>
                          <a:latin typeface="Arial"/>
                        </a:rPr>
                        <a:t>6</a:t>
                      </a:r>
                      <a:endParaRPr lang="en-US" sz="1000" b="1" i="0" u="none" strike="noStrike" dirty="0">
                        <a:solidFill>
                          <a:srgbClr val="000000"/>
                        </a:solidFill>
                        <a:effectLst/>
                        <a:latin typeface="Arial"/>
                      </a:endParaRP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105</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Arial"/>
                        </a:rPr>
                        <a:t>81031</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Arial"/>
                        </a:rPr>
                        <a:t>46029</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9544</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Arial"/>
                        </a:rPr>
                        <a:t>44853</a:t>
                      </a:r>
                    </a:p>
                  </a:txBody>
                  <a:tcPr marL="9469"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1" i="0" u="none" strike="noStrike" dirty="0">
                          <a:solidFill>
                            <a:srgbClr val="000000"/>
                          </a:solidFill>
                          <a:effectLst/>
                          <a:latin typeface="Arial"/>
                        </a:rPr>
                        <a:t>195</a:t>
                      </a:r>
                    </a:p>
                  </a:txBody>
                  <a:tcPr marL="85217" marR="9469" marT="9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20215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pPr algn="r"/>
            <a:r>
              <a:rPr lang="mn-MN" dirty="0" smtClean="0"/>
              <a:t/>
            </a:r>
            <a:br>
              <a:rPr lang="mn-MN" dirty="0" smtClean="0"/>
            </a:br>
            <a:r>
              <a:rPr lang="mn-MN" b="1" dirty="0" smtClean="0"/>
              <a:t>Сумдын </a:t>
            </a:r>
            <a:r>
              <a:rPr lang="mn-MN" b="1" dirty="0"/>
              <a:t>АВЛЕ </a:t>
            </a:r>
            <a:r>
              <a:rPr lang="mn-MN" b="1" dirty="0" smtClean="0"/>
              <a:t>программ </a:t>
            </a:r>
            <a:r>
              <a:rPr lang="mn-MN" b="1" dirty="0"/>
              <a:t>ашиглалт </a:t>
            </a:r>
            <a:r>
              <a:rPr lang="en-US" dirty="0"/>
              <a:t/>
            </a:r>
            <a:br>
              <a:rPr lang="en-US"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44502425"/>
              </p:ext>
            </p:extLst>
          </p:nvPr>
        </p:nvGraphicFramePr>
        <p:xfrm>
          <a:off x="457200" y="1066802"/>
          <a:ext cx="8229600" cy="50593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542099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algn="r"/>
            <a:r>
              <a:rPr lang="mn-MN" dirty="0" smtClean="0"/>
              <a:t/>
            </a:r>
            <a:br>
              <a:rPr lang="mn-MN" dirty="0" smtClean="0"/>
            </a:br>
            <a:r>
              <a:rPr lang="mn-MN" dirty="0" smtClean="0"/>
              <a:t>Ажил </a:t>
            </a:r>
            <a:r>
              <a:rPr lang="mn-MN" dirty="0"/>
              <a:t>хэргийн </a:t>
            </a:r>
            <a:r>
              <a:rPr lang="mn-MN" dirty="0" smtClean="0"/>
              <a:t>программ </a:t>
            </a:r>
            <a:r>
              <a:rPr lang="mn-MN" dirty="0"/>
              <a:t>ашиглалт </a:t>
            </a:r>
            <a:r>
              <a:rPr lang="en-US" dirty="0"/>
              <a:t/>
            </a:r>
            <a:br>
              <a:rPr lang="en-US"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34535658"/>
              </p:ext>
            </p:extLst>
          </p:nvPr>
        </p:nvGraphicFramePr>
        <p:xfrm>
          <a:off x="457200" y="1143002"/>
          <a:ext cx="8534400" cy="49831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58237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mn-MN" dirty="0"/>
              <a:t>Олон нийтийн  ашиглалтын байдал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5641001"/>
              </p:ext>
            </p:extLst>
          </p:nvPr>
        </p:nvGraphicFramePr>
        <p:xfrm>
          <a:off x="457200" y="1295402"/>
          <a:ext cx="8458200" cy="48307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7854143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191</TotalTime>
  <Words>1419</Words>
  <Application>Microsoft Office PowerPoint</Application>
  <PresentationFormat>On-screen Show (4:3)</PresentationFormat>
  <Paragraphs>1084</Paragraphs>
  <Slides>14</Slides>
  <Notes>7</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Trek</vt:lpstr>
      <vt:lpstr>Сумдын ЗДТГ-ын АВЛЕ программ ашиглалтын байдал </vt:lpstr>
      <vt:lpstr>Танилцуулга </vt:lpstr>
      <vt:lpstr>  Сумдын ИТХ, ЗДТГ-ын АВЛЕ программын ашиглалтын харьцуулсан судалгаа </vt:lpstr>
      <vt:lpstr>PowerPoint Presentation</vt:lpstr>
      <vt:lpstr>PowerPoint Presentation</vt:lpstr>
      <vt:lpstr>PowerPoint Presentation</vt:lpstr>
      <vt:lpstr> Сумдын АВЛЕ программ ашиглалт  </vt:lpstr>
      <vt:lpstr> Ажил хэргийн программ ашиглалт  </vt:lpstr>
      <vt:lpstr>Олон нийтийн  ашиглалтын байдал </vt:lpstr>
      <vt:lpstr>Захидал ашиглалтын байдал </vt:lpstr>
      <vt:lpstr>PowerPoint Presentation</vt:lpstr>
      <vt:lpstr>PowerPoint Presentation</vt:lpstr>
      <vt:lpstr>Цаашид анхаарах асуудал </vt:lpstr>
      <vt:lpstr>Анхаарал хандуулсанд баярлалаа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Сумдын ЗДТГ-ын АВЛЕ програмын ашиглалтын байдал</dc:title>
  <dc:creator>EO</dc:creator>
  <cp:lastModifiedBy>EO</cp:lastModifiedBy>
  <cp:revision>35</cp:revision>
  <cp:lastPrinted>2017-11-22T03:26:39Z</cp:lastPrinted>
  <dcterms:created xsi:type="dcterms:W3CDTF">2017-11-21T07:00:40Z</dcterms:created>
  <dcterms:modified xsi:type="dcterms:W3CDTF">2017-12-04T10:02:47Z</dcterms:modified>
</cp:coreProperties>
</file>