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3" r:id="rId1"/>
  </p:sldMasterIdLst>
  <p:sldIdLst>
    <p:sldId id="256" r:id="rId2"/>
    <p:sldId id="257" r:id="rId3"/>
    <p:sldId id="263" r:id="rId4"/>
    <p:sldId id="258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mn-M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</a:t>
            </a:r>
            <a:r>
              <a:rPr lang="mn-MN" b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он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Эмэгтэй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Sheet1!$A$2:$A$22</c:f>
              <c:strCache>
                <c:ptCount val="21"/>
                <c:pt idx="0">
                  <c:v>0-4 нас</c:v>
                </c:pt>
                <c:pt idx="1">
                  <c:v>5-9 нас</c:v>
                </c:pt>
                <c:pt idx="2">
                  <c:v>10-14 нас</c:v>
                </c:pt>
                <c:pt idx="3">
                  <c:v>15-19 нас</c:v>
                </c:pt>
                <c:pt idx="4">
                  <c:v>20-24 нас</c:v>
                </c:pt>
                <c:pt idx="5">
                  <c:v>25-29 нас</c:v>
                </c:pt>
                <c:pt idx="6">
                  <c:v>30-34 нас</c:v>
                </c:pt>
                <c:pt idx="7">
                  <c:v>35-39 нас</c:v>
                </c:pt>
                <c:pt idx="8">
                  <c:v>40-44 нас</c:v>
                </c:pt>
                <c:pt idx="9">
                  <c:v>45-49 нас</c:v>
                </c:pt>
                <c:pt idx="10">
                  <c:v>50-54 нас</c:v>
                </c:pt>
                <c:pt idx="11">
                  <c:v>55-59 нас</c:v>
                </c:pt>
                <c:pt idx="12">
                  <c:v>60-64 нас</c:v>
                </c:pt>
                <c:pt idx="13">
                  <c:v>65-69 нас</c:v>
                </c:pt>
                <c:pt idx="14">
                  <c:v>70-74 нас</c:v>
                </c:pt>
                <c:pt idx="15">
                  <c:v>75-79 нас</c:v>
                </c:pt>
                <c:pt idx="16">
                  <c:v>80-84 нас</c:v>
                </c:pt>
                <c:pt idx="17">
                  <c:v>85-89 нас</c:v>
                </c:pt>
                <c:pt idx="18">
                  <c:v>90-94 нас</c:v>
                </c:pt>
                <c:pt idx="19">
                  <c:v>95-99 нас</c:v>
                </c:pt>
                <c:pt idx="20">
                  <c:v>100+ нас</c:v>
                </c:pt>
              </c:strCache>
            </c:strRef>
          </c:cat>
          <c:val>
            <c:numRef>
              <c:f>Sheet1!$B$2:$B$22</c:f>
              <c:numCache>
                <c:formatCode>General</c:formatCode>
                <c:ptCount val="21"/>
                <c:pt idx="0">
                  <c:v>-323</c:v>
                </c:pt>
                <c:pt idx="1">
                  <c:v>-262</c:v>
                </c:pt>
                <c:pt idx="2">
                  <c:v>-271</c:v>
                </c:pt>
                <c:pt idx="3">
                  <c:v>-244</c:v>
                </c:pt>
                <c:pt idx="4">
                  <c:v>-257</c:v>
                </c:pt>
                <c:pt idx="5">
                  <c:v>-166</c:v>
                </c:pt>
                <c:pt idx="6">
                  <c:v>-221</c:v>
                </c:pt>
                <c:pt idx="7">
                  <c:v>-224</c:v>
                </c:pt>
                <c:pt idx="8">
                  <c:v>-195</c:v>
                </c:pt>
                <c:pt idx="9">
                  <c:v>-177</c:v>
                </c:pt>
                <c:pt idx="10">
                  <c:v>-132</c:v>
                </c:pt>
                <c:pt idx="11">
                  <c:v>-130</c:v>
                </c:pt>
                <c:pt idx="12">
                  <c:v>-102</c:v>
                </c:pt>
                <c:pt idx="13">
                  <c:v>-67</c:v>
                </c:pt>
                <c:pt idx="14">
                  <c:v>-32</c:v>
                </c:pt>
                <c:pt idx="15">
                  <c:v>-38</c:v>
                </c:pt>
                <c:pt idx="16">
                  <c:v>-31</c:v>
                </c:pt>
                <c:pt idx="17">
                  <c:v>-19</c:v>
                </c:pt>
                <c:pt idx="18">
                  <c:v>-5</c:v>
                </c:pt>
                <c:pt idx="19">
                  <c:v>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8F-4A9D-8C31-FF15FAC3809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Эрэгтэй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Sheet1!$A$2:$A$22</c:f>
              <c:strCache>
                <c:ptCount val="21"/>
                <c:pt idx="0">
                  <c:v>0-4 нас</c:v>
                </c:pt>
                <c:pt idx="1">
                  <c:v>5-9 нас</c:v>
                </c:pt>
                <c:pt idx="2">
                  <c:v>10-14 нас</c:v>
                </c:pt>
                <c:pt idx="3">
                  <c:v>15-19 нас</c:v>
                </c:pt>
                <c:pt idx="4">
                  <c:v>20-24 нас</c:v>
                </c:pt>
                <c:pt idx="5">
                  <c:v>25-29 нас</c:v>
                </c:pt>
                <c:pt idx="6">
                  <c:v>30-34 нас</c:v>
                </c:pt>
                <c:pt idx="7">
                  <c:v>35-39 нас</c:v>
                </c:pt>
                <c:pt idx="8">
                  <c:v>40-44 нас</c:v>
                </c:pt>
                <c:pt idx="9">
                  <c:v>45-49 нас</c:v>
                </c:pt>
                <c:pt idx="10">
                  <c:v>50-54 нас</c:v>
                </c:pt>
                <c:pt idx="11">
                  <c:v>55-59 нас</c:v>
                </c:pt>
                <c:pt idx="12">
                  <c:v>60-64 нас</c:v>
                </c:pt>
                <c:pt idx="13">
                  <c:v>65-69 нас</c:v>
                </c:pt>
                <c:pt idx="14">
                  <c:v>70-74 нас</c:v>
                </c:pt>
                <c:pt idx="15">
                  <c:v>75-79 нас</c:v>
                </c:pt>
                <c:pt idx="16">
                  <c:v>80-84 нас</c:v>
                </c:pt>
                <c:pt idx="17">
                  <c:v>85-89 нас</c:v>
                </c:pt>
                <c:pt idx="18">
                  <c:v>90-94 нас</c:v>
                </c:pt>
                <c:pt idx="19">
                  <c:v>95-99 нас</c:v>
                </c:pt>
                <c:pt idx="20">
                  <c:v>100+ нас</c:v>
                </c:pt>
              </c:strCache>
            </c:strRef>
          </c:cat>
          <c:val>
            <c:numRef>
              <c:f>Sheet1!$C$2:$C$22</c:f>
              <c:numCache>
                <c:formatCode>General</c:formatCode>
                <c:ptCount val="21"/>
                <c:pt idx="0">
                  <c:v>379</c:v>
                </c:pt>
                <c:pt idx="1">
                  <c:v>295</c:v>
                </c:pt>
                <c:pt idx="2">
                  <c:v>267</c:v>
                </c:pt>
                <c:pt idx="3">
                  <c:v>268</c:v>
                </c:pt>
                <c:pt idx="4">
                  <c:v>273</c:v>
                </c:pt>
                <c:pt idx="5">
                  <c:v>205</c:v>
                </c:pt>
                <c:pt idx="6">
                  <c:v>210</c:v>
                </c:pt>
                <c:pt idx="7">
                  <c:v>231</c:v>
                </c:pt>
                <c:pt idx="8">
                  <c:v>217</c:v>
                </c:pt>
                <c:pt idx="9">
                  <c:v>166</c:v>
                </c:pt>
                <c:pt idx="10">
                  <c:v>146</c:v>
                </c:pt>
                <c:pt idx="11">
                  <c:v>118</c:v>
                </c:pt>
                <c:pt idx="12">
                  <c:v>76</c:v>
                </c:pt>
                <c:pt idx="13">
                  <c:v>48</c:v>
                </c:pt>
                <c:pt idx="14">
                  <c:v>26</c:v>
                </c:pt>
                <c:pt idx="15">
                  <c:v>23</c:v>
                </c:pt>
                <c:pt idx="16">
                  <c:v>15</c:v>
                </c:pt>
                <c:pt idx="17">
                  <c:v>10</c:v>
                </c:pt>
                <c:pt idx="18">
                  <c:v>1</c:v>
                </c:pt>
                <c:pt idx="1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8F-4A9D-8C31-FF15FAC38097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34162896"/>
        <c:axId val="534158632"/>
      </c:barChart>
      <c:catAx>
        <c:axId val="5341628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534158632"/>
        <c:crosses val="autoZero"/>
        <c:auto val="1"/>
        <c:lblAlgn val="ctr"/>
        <c:lblOffset val="100"/>
        <c:noMultiLvlLbl val="0"/>
      </c:catAx>
      <c:valAx>
        <c:axId val="53415863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3416289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Бүгд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2"/>
                <c:pt idx="0">
                  <c:v>2017 он</c:v>
                </c:pt>
                <c:pt idx="1">
                  <c:v>2018 он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231</c:v>
                </c:pt>
                <c:pt idx="1">
                  <c:v>190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CA-4030-B0C6-1F09BD843CF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Эмэгтэй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2"/>
                <c:pt idx="0">
                  <c:v>2017 он</c:v>
                </c:pt>
                <c:pt idx="1">
                  <c:v>2018 он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93</c:v>
                </c:pt>
                <c:pt idx="1">
                  <c:v>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CA-4030-B0C6-1F09BD843CF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Хүүхэд /0-17 нас/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2"/>
                <c:pt idx="0">
                  <c:v>2017 он</c:v>
                </c:pt>
                <c:pt idx="1">
                  <c:v>2018 он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17</c:v>
                </c:pt>
                <c:pt idx="1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CCA-4030-B0C6-1F09BD843CF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34156336"/>
        <c:axId val="534168800"/>
        <c:axId val="0"/>
      </c:bar3DChart>
      <c:catAx>
        <c:axId val="534156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534168800"/>
        <c:crosses val="autoZero"/>
        <c:auto val="1"/>
        <c:lblAlgn val="ctr"/>
        <c:lblOffset val="100"/>
        <c:noMultiLvlLbl val="0"/>
      </c:catAx>
      <c:valAx>
        <c:axId val="534168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4156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mn-M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2014-2018 он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Нийт хүн ам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2014 он</c:v>
                </c:pt>
                <c:pt idx="1">
                  <c:v>2015 он</c:v>
                </c:pt>
                <c:pt idx="2">
                  <c:v>2016 он</c:v>
                </c:pt>
                <c:pt idx="3">
                  <c:v>2017 он</c:v>
                </c:pt>
                <c:pt idx="4">
                  <c:v>2018 он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5642</c:v>
                </c:pt>
                <c:pt idx="1">
                  <c:v>5690</c:v>
                </c:pt>
                <c:pt idx="2">
                  <c:v>5701</c:v>
                </c:pt>
                <c:pt idx="3">
                  <c:v>5730</c:v>
                </c:pt>
                <c:pt idx="4">
                  <c:v>5874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41-4EC0-9A1B-A9B6EBD53DE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Эрэгтэй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2014 он</c:v>
                </c:pt>
                <c:pt idx="1">
                  <c:v>2015 он</c:v>
                </c:pt>
                <c:pt idx="2">
                  <c:v>2016 он</c:v>
                </c:pt>
                <c:pt idx="3">
                  <c:v>2017 он</c:v>
                </c:pt>
                <c:pt idx="4">
                  <c:v>2018 он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2835</c:v>
                </c:pt>
                <c:pt idx="1">
                  <c:v>2846</c:v>
                </c:pt>
                <c:pt idx="2">
                  <c:v>2841</c:v>
                </c:pt>
                <c:pt idx="3">
                  <c:v>2875</c:v>
                </c:pt>
                <c:pt idx="4">
                  <c:v>2975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41-4EC0-9A1B-A9B6EBD53DE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Эмэгтэй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2014 он</c:v>
                </c:pt>
                <c:pt idx="1">
                  <c:v>2015 он</c:v>
                </c:pt>
                <c:pt idx="2">
                  <c:v>2016 он</c:v>
                </c:pt>
                <c:pt idx="3">
                  <c:v>2017 он</c:v>
                </c:pt>
                <c:pt idx="4">
                  <c:v>2018 он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2807</c:v>
                </c:pt>
                <c:pt idx="1">
                  <c:v>2844</c:v>
                </c:pt>
                <c:pt idx="2">
                  <c:v>2860</c:v>
                </c:pt>
                <c:pt idx="3">
                  <c:v>2855</c:v>
                </c:pt>
                <c:pt idx="4">
                  <c:v>2899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C41-4EC0-9A1B-A9B6EBD53DE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29554080"/>
        <c:axId val="429554408"/>
      </c:barChart>
      <c:catAx>
        <c:axId val="429554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29554408"/>
        <c:crosses val="autoZero"/>
        <c:auto val="1"/>
        <c:lblAlgn val="ctr"/>
        <c:lblOffset val="100"/>
        <c:noMultiLvlLbl val="0"/>
      </c:catAx>
      <c:valAx>
        <c:axId val="42955440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29554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06FBA2-A34C-41A0-837E-27A3C5172880}" type="doc">
      <dgm:prSet loTypeId="urn:microsoft.com/office/officeart/2011/layout/HexagonRadial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387343F-BA52-4A79-8312-6242DFDDAF85}">
      <dgm:prSet phldrT="[Text]"/>
      <dgm:spPr/>
      <dgm:t>
        <a:bodyPr/>
        <a:lstStyle/>
        <a:p>
          <a:r>
            <a:rPr lang="mn-MN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Сумын дүн-557304 Үүнээс сумын төв-20444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C42F50-E1FD-4652-92A2-24C1476794F6}" type="parTrans" cxnId="{B7BEA523-8D03-4A46-AF82-469B47BD9D6C}">
      <dgm:prSet/>
      <dgm:spPr/>
      <dgm:t>
        <a:bodyPr/>
        <a:lstStyle/>
        <a:p>
          <a:endParaRPr lang="en-US"/>
        </a:p>
      </dgm:t>
    </dgm:pt>
    <dgm:pt modelId="{4073758A-FED0-4695-830E-1A4839DDA531}" type="sibTrans" cxnId="{B7BEA523-8D03-4A46-AF82-469B47BD9D6C}">
      <dgm:prSet/>
      <dgm:spPr/>
      <dgm:t>
        <a:bodyPr/>
        <a:lstStyle/>
        <a:p>
          <a:endParaRPr lang="en-US"/>
        </a:p>
      </dgm:t>
    </dgm:pt>
    <dgm:pt modelId="{A97F773F-9488-4B21-B267-7E77A465A5CD}">
      <dgm:prSet phldrT="[Text]"/>
      <dgm:spPr/>
      <dgm:t>
        <a:bodyPr/>
        <a:lstStyle/>
        <a:p>
          <a:r>
            <a:rPr lang="mn-MN" smtClean="0">
              <a:latin typeface="Times New Roman" panose="02020603050405020304" pitchFamily="18" charset="0"/>
              <a:cs typeface="Times New Roman" panose="02020603050405020304" pitchFamily="18" charset="0"/>
            </a:rPr>
            <a:t>Тэнгэлэг баг-67514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FFC5A9-09BD-4FAB-983B-6E31285FC878}" type="parTrans" cxnId="{500599DF-84C3-4473-9025-55A243BD0769}">
      <dgm:prSet/>
      <dgm:spPr/>
      <dgm:t>
        <a:bodyPr/>
        <a:lstStyle/>
        <a:p>
          <a:endParaRPr lang="en-US"/>
        </a:p>
      </dgm:t>
    </dgm:pt>
    <dgm:pt modelId="{43D44617-DA3A-4FE6-859C-D8DA38FA53BE}" type="sibTrans" cxnId="{500599DF-84C3-4473-9025-55A243BD0769}">
      <dgm:prSet/>
      <dgm:spPr/>
      <dgm:t>
        <a:bodyPr/>
        <a:lstStyle/>
        <a:p>
          <a:endParaRPr lang="en-US"/>
        </a:p>
      </dgm:t>
    </dgm:pt>
    <dgm:pt modelId="{8E2063E3-C5B6-4D24-9416-1B41AB3BE0F3}">
      <dgm:prSet phldrT="[Text]"/>
      <dgm:spPr/>
      <dgm:t>
        <a:bodyPr/>
        <a:lstStyle/>
        <a:p>
          <a:r>
            <a:rPr lang="mn-MN" smtClean="0">
              <a:latin typeface="Times New Roman" panose="02020603050405020304" pitchFamily="18" charset="0"/>
              <a:cs typeface="Times New Roman" panose="02020603050405020304" pitchFamily="18" charset="0"/>
            </a:rPr>
            <a:t>Рашаан баг-128458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AE8909-9EB6-4AFE-8547-6C4CF8766F6D}" type="parTrans" cxnId="{37CD693B-ADDD-4135-80EF-C6E775D77286}">
      <dgm:prSet/>
      <dgm:spPr/>
      <dgm:t>
        <a:bodyPr/>
        <a:lstStyle/>
        <a:p>
          <a:endParaRPr lang="en-US"/>
        </a:p>
      </dgm:t>
    </dgm:pt>
    <dgm:pt modelId="{2C21021F-FC26-4A40-808F-AF94A37C52C9}" type="sibTrans" cxnId="{37CD693B-ADDD-4135-80EF-C6E775D77286}">
      <dgm:prSet/>
      <dgm:spPr/>
      <dgm:t>
        <a:bodyPr/>
        <a:lstStyle/>
        <a:p>
          <a:endParaRPr lang="en-US"/>
        </a:p>
      </dgm:t>
    </dgm:pt>
    <dgm:pt modelId="{3ACD25E6-B52A-4289-97BF-D4BC4FB530DC}">
      <dgm:prSet phldrT="[Text]"/>
      <dgm:spPr/>
      <dgm:t>
        <a:bodyPr/>
        <a:lstStyle/>
        <a:p>
          <a:r>
            <a:rPr lang="mn-MN" smtClean="0">
              <a:latin typeface="Times New Roman" panose="02020603050405020304" pitchFamily="18" charset="0"/>
              <a:cs typeface="Times New Roman" panose="02020603050405020304" pitchFamily="18" charset="0"/>
            </a:rPr>
            <a:t>Цагаан-Овоо баг-108299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14CD46-93B9-4F8E-A9BE-8436A7A47D1A}" type="parTrans" cxnId="{ADE4CD55-4DAE-437A-B51F-B2CAB6E27B1F}">
      <dgm:prSet/>
      <dgm:spPr/>
      <dgm:t>
        <a:bodyPr/>
        <a:lstStyle/>
        <a:p>
          <a:endParaRPr lang="en-US"/>
        </a:p>
      </dgm:t>
    </dgm:pt>
    <dgm:pt modelId="{E0400141-1BA3-41F2-8A52-F293F791CC00}" type="sibTrans" cxnId="{ADE4CD55-4DAE-437A-B51F-B2CAB6E27B1F}">
      <dgm:prSet/>
      <dgm:spPr/>
      <dgm:t>
        <a:bodyPr/>
        <a:lstStyle/>
        <a:p>
          <a:endParaRPr lang="en-US"/>
        </a:p>
      </dgm:t>
    </dgm:pt>
    <dgm:pt modelId="{0616498A-3E27-44D4-94EA-1FE81BEA3018}">
      <dgm:prSet phldrT="[Text]"/>
      <dgm:spPr/>
      <dgm:t>
        <a:bodyPr/>
        <a:lstStyle/>
        <a:p>
          <a:r>
            <a:rPr lang="mn-MN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Сангийндалай баг- 81078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68E4265-54C5-4DF7-B20A-E68D67019D48}" type="parTrans" cxnId="{E7915DF0-CDCC-4221-8959-91F6D14BC054}">
      <dgm:prSet/>
      <dgm:spPr/>
      <dgm:t>
        <a:bodyPr/>
        <a:lstStyle/>
        <a:p>
          <a:endParaRPr lang="en-US"/>
        </a:p>
      </dgm:t>
    </dgm:pt>
    <dgm:pt modelId="{01FF7E15-B8D3-429E-B2DA-4C2A040DA7A2}" type="sibTrans" cxnId="{E7915DF0-CDCC-4221-8959-91F6D14BC054}">
      <dgm:prSet/>
      <dgm:spPr/>
      <dgm:t>
        <a:bodyPr/>
        <a:lstStyle/>
        <a:p>
          <a:endParaRPr lang="en-US"/>
        </a:p>
      </dgm:t>
    </dgm:pt>
    <dgm:pt modelId="{34CD293A-8237-488B-9BD4-ED7CC2DD5821}">
      <dgm:prSet phldrT="[Text]" custT="1"/>
      <dgm:spPr/>
      <dgm:t>
        <a:bodyPr/>
        <a:lstStyle/>
        <a:p>
          <a:r>
            <a:rPr lang="mn-MN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Цавчир баг-67851</a:t>
          </a:r>
          <a:endParaRPr lang="en-US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1F2800-AB92-4E6B-A98A-0E50AC24E5E7}" type="parTrans" cxnId="{BBCFC964-33D0-4D6A-BF02-A9FEAB342D3C}">
      <dgm:prSet/>
      <dgm:spPr/>
      <dgm:t>
        <a:bodyPr/>
        <a:lstStyle/>
        <a:p>
          <a:endParaRPr lang="en-US"/>
        </a:p>
      </dgm:t>
    </dgm:pt>
    <dgm:pt modelId="{E99C0217-D8A1-4C69-A6DA-87CA5C32FA9A}" type="sibTrans" cxnId="{BBCFC964-33D0-4D6A-BF02-A9FEAB342D3C}">
      <dgm:prSet/>
      <dgm:spPr/>
      <dgm:t>
        <a:bodyPr/>
        <a:lstStyle/>
        <a:p>
          <a:endParaRPr lang="en-US"/>
        </a:p>
      </dgm:t>
    </dgm:pt>
    <dgm:pt modelId="{E90C5F6A-BFA0-4F72-A5A5-B1E3731CC201}">
      <dgm:prSet phldrT="[Text]"/>
      <dgm:spPr/>
      <dgm:t>
        <a:bodyPr/>
        <a:lstStyle/>
        <a:p>
          <a:endParaRPr lang="mn-MN" dirty="0" smtClean="0"/>
        </a:p>
        <a:p>
          <a:r>
            <a:rPr lang="mn-MN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Өнгөт баг-83660</a:t>
          </a:r>
        </a:p>
        <a:p>
          <a:endParaRPr lang="en-US" dirty="0"/>
        </a:p>
      </dgm:t>
    </dgm:pt>
    <dgm:pt modelId="{7CCAC1B8-91F4-426F-B78B-5F368F3EB187}" type="parTrans" cxnId="{67FA5347-1559-4A27-8D1F-0C26521D743D}">
      <dgm:prSet/>
      <dgm:spPr/>
      <dgm:t>
        <a:bodyPr/>
        <a:lstStyle/>
        <a:p>
          <a:endParaRPr lang="en-US"/>
        </a:p>
      </dgm:t>
    </dgm:pt>
    <dgm:pt modelId="{731391A1-8CA6-4FAD-833E-2B454070700C}" type="sibTrans" cxnId="{67FA5347-1559-4A27-8D1F-0C26521D743D}">
      <dgm:prSet/>
      <dgm:spPr/>
      <dgm:t>
        <a:bodyPr/>
        <a:lstStyle/>
        <a:p>
          <a:endParaRPr lang="en-US"/>
        </a:p>
      </dgm:t>
    </dgm:pt>
    <dgm:pt modelId="{E003A48C-8032-4215-A6C9-03A7AE256882}" type="pres">
      <dgm:prSet presAssocID="{4106FBA2-A34C-41A0-837E-27A3C5172880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3E6B3B31-EC83-4567-99B7-C64E4CFBC593}" type="pres">
      <dgm:prSet presAssocID="{C387343F-BA52-4A79-8312-6242DFDDAF85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AE903631-409F-48F2-AF64-A96B67E54873}" type="pres">
      <dgm:prSet presAssocID="{A97F773F-9488-4B21-B267-7E77A465A5CD}" presName="Accent1" presStyleCnt="0"/>
      <dgm:spPr/>
      <dgm:t>
        <a:bodyPr/>
        <a:lstStyle/>
        <a:p>
          <a:endParaRPr lang="en-US"/>
        </a:p>
      </dgm:t>
    </dgm:pt>
    <dgm:pt modelId="{3BFCBA7E-8A4E-46F9-8A1D-3AB94F5B5797}" type="pres">
      <dgm:prSet presAssocID="{A97F773F-9488-4B21-B267-7E77A465A5CD}" presName="Accent" presStyleLbl="bgShp" presStyleIdx="0" presStyleCnt="6"/>
      <dgm:spPr/>
      <dgm:t>
        <a:bodyPr/>
        <a:lstStyle/>
        <a:p>
          <a:endParaRPr lang="en-US"/>
        </a:p>
      </dgm:t>
    </dgm:pt>
    <dgm:pt modelId="{EFDDEC27-0F37-45ED-BDF7-F8C46841EF3C}" type="pres">
      <dgm:prSet presAssocID="{A97F773F-9488-4B21-B267-7E77A465A5CD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CCD1CD-A4C0-4B27-8CDA-A3C9FD58C688}" type="pres">
      <dgm:prSet presAssocID="{8E2063E3-C5B6-4D24-9416-1B41AB3BE0F3}" presName="Accent2" presStyleCnt="0"/>
      <dgm:spPr/>
      <dgm:t>
        <a:bodyPr/>
        <a:lstStyle/>
        <a:p>
          <a:endParaRPr lang="en-US"/>
        </a:p>
      </dgm:t>
    </dgm:pt>
    <dgm:pt modelId="{582F5865-A4CC-4B14-A164-6F414C9162A9}" type="pres">
      <dgm:prSet presAssocID="{8E2063E3-C5B6-4D24-9416-1B41AB3BE0F3}" presName="Accent" presStyleLbl="bgShp" presStyleIdx="1" presStyleCnt="6"/>
      <dgm:spPr/>
      <dgm:t>
        <a:bodyPr/>
        <a:lstStyle/>
        <a:p>
          <a:endParaRPr lang="en-US"/>
        </a:p>
      </dgm:t>
    </dgm:pt>
    <dgm:pt modelId="{927C2315-3873-4C28-8F38-9A7B31545184}" type="pres">
      <dgm:prSet presAssocID="{8E2063E3-C5B6-4D24-9416-1B41AB3BE0F3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593013-F47B-4224-97E8-EAEE130806F7}" type="pres">
      <dgm:prSet presAssocID="{3ACD25E6-B52A-4289-97BF-D4BC4FB530DC}" presName="Accent3" presStyleCnt="0"/>
      <dgm:spPr/>
      <dgm:t>
        <a:bodyPr/>
        <a:lstStyle/>
        <a:p>
          <a:endParaRPr lang="en-US"/>
        </a:p>
      </dgm:t>
    </dgm:pt>
    <dgm:pt modelId="{CBE36DC1-5432-4736-AB47-1E9CB3E38F3C}" type="pres">
      <dgm:prSet presAssocID="{3ACD25E6-B52A-4289-97BF-D4BC4FB530DC}" presName="Accent" presStyleLbl="bgShp" presStyleIdx="2" presStyleCnt="6"/>
      <dgm:spPr/>
      <dgm:t>
        <a:bodyPr/>
        <a:lstStyle/>
        <a:p>
          <a:endParaRPr lang="en-US"/>
        </a:p>
      </dgm:t>
    </dgm:pt>
    <dgm:pt modelId="{39CEB435-0943-4B55-8DD4-DDA4FF08618F}" type="pres">
      <dgm:prSet presAssocID="{3ACD25E6-B52A-4289-97BF-D4BC4FB530DC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4AC6AA-1103-40F0-B0E9-701E2D29189E}" type="pres">
      <dgm:prSet presAssocID="{0616498A-3E27-44D4-94EA-1FE81BEA3018}" presName="Accent4" presStyleCnt="0"/>
      <dgm:spPr/>
      <dgm:t>
        <a:bodyPr/>
        <a:lstStyle/>
        <a:p>
          <a:endParaRPr lang="en-US"/>
        </a:p>
      </dgm:t>
    </dgm:pt>
    <dgm:pt modelId="{19B218D6-ADE8-4AF9-BACE-73360A18CA3A}" type="pres">
      <dgm:prSet presAssocID="{0616498A-3E27-44D4-94EA-1FE81BEA3018}" presName="Accent" presStyleLbl="bgShp" presStyleIdx="3" presStyleCnt="6"/>
      <dgm:spPr/>
      <dgm:t>
        <a:bodyPr/>
        <a:lstStyle/>
        <a:p>
          <a:endParaRPr lang="en-US"/>
        </a:p>
      </dgm:t>
    </dgm:pt>
    <dgm:pt modelId="{A2B66DE1-FC9A-433D-9171-AEA1D75E0A00}" type="pres">
      <dgm:prSet presAssocID="{0616498A-3E27-44D4-94EA-1FE81BEA3018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534BE8-8F7C-447F-9E15-E6CAB346D08E}" type="pres">
      <dgm:prSet presAssocID="{34CD293A-8237-488B-9BD4-ED7CC2DD5821}" presName="Accent5" presStyleCnt="0"/>
      <dgm:spPr/>
      <dgm:t>
        <a:bodyPr/>
        <a:lstStyle/>
        <a:p>
          <a:endParaRPr lang="en-US"/>
        </a:p>
      </dgm:t>
    </dgm:pt>
    <dgm:pt modelId="{3C7512C8-DA89-4B43-8A5C-B926D6DE6AA9}" type="pres">
      <dgm:prSet presAssocID="{34CD293A-8237-488B-9BD4-ED7CC2DD5821}" presName="Accent" presStyleLbl="bgShp" presStyleIdx="4" presStyleCnt="6"/>
      <dgm:spPr/>
      <dgm:t>
        <a:bodyPr/>
        <a:lstStyle/>
        <a:p>
          <a:endParaRPr lang="en-US"/>
        </a:p>
      </dgm:t>
    </dgm:pt>
    <dgm:pt modelId="{24A56BAA-FEF1-4906-B508-AAD40E6BCD5B}" type="pres">
      <dgm:prSet presAssocID="{34CD293A-8237-488B-9BD4-ED7CC2DD5821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CDCB9E-E4AA-41E7-9DA4-B3D1EC3E230F}" type="pres">
      <dgm:prSet presAssocID="{E90C5F6A-BFA0-4F72-A5A5-B1E3731CC201}" presName="Accent6" presStyleCnt="0"/>
      <dgm:spPr/>
      <dgm:t>
        <a:bodyPr/>
        <a:lstStyle/>
        <a:p>
          <a:endParaRPr lang="en-US"/>
        </a:p>
      </dgm:t>
    </dgm:pt>
    <dgm:pt modelId="{FD55B055-4560-4E29-AF94-AB544564FDB1}" type="pres">
      <dgm:prSet presAssocID="{E90C5F6A-BFA0-4F72-A5A5-B1E3731CC201}" presName="Accent" presStyleLbl="bgShp" presStyleIdx="5" presStyleCnt="6"/>
      <dgm:spPr/>
      <dgm:t>
        <a:bodyPr/>
        <a:lstStyle/>
        <a:p>
          <a:endParaRPr lang="en-US"/>
        </a:p>
      </dgm:t>
    </dgm:pt>
    <dgm:pt modelId="{2FEDD89F-A366-4748-81EA-B0B42763D6EF}" type="pres">
      <dgm:prSet presAssocID="{E90C5F6A-BFA0-4F72-A5A5-B1E3731CC201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0D6BCA7-37EF-4C3C-B95F-D5B4DA19A440}" type="presOf" srcId="{3ACD25E6-B52A-4289-97BF-D4BC4FB530DC}" destId="{39CEB435-0943-4B55-8DD4-DDA4FF08618F}" srcOrd="0" destOrd="0" presId="urn:microsoft.com/office/officeart/2011/layout/HexagonRadial"/>
    <dgm:cxn modelId="{C3B6199A-FC17-4324-9749-715172B7BB3D}" type="presOf" srcId="{A97F773F-9488-4B21-B267-7E77A465A5CD}" destId="{EFDDEC27-0F37-45ED-BDF7-F8C46841EF3C}" srcOrd="0" destOrd="0" presId="urn:microsoft.com/office/officeart/2011/layout/HexagonRadial"/>
    <dgm:cxn modelId="{BE383DAF-89CF-44A5-9DB2-D6E68B0A0C1A}" type="presOf" srcId="{0616498A-3E27-44D4-94EA-1FE81BEA3018}" destId="{A2B66DE1-FC9A-433D-9171-AEA1D75E0A00}" srcOrd="0" destOrd="0" presId="urn:microsoft.com/office/officeart/2011/layout/HexagonRadial"/>
    <dgm:cxn modelId="{EB6F1266-C2A5-411F-9A84-A2E175895820}" type="presOf" srcId="{4106FBA2-A34C-41A0-837E-27A3C5172880}" destId="{E003A48C-8032-4215-A6C9-03A7AE256882}" srcOrd="0" destOrd="0" presId="urn:microsoft.com/office/officeart/2011/layout/HexagonRadial"/>
    <dgm:cxn modelId="{37CD693B-ADDD-4135-80EF-C6E775D77286}" srcId="{C387343F-BA52-4A79-8312-6242DFDDAF85}" destId="{8E2063E3-C5B6-4D24-9416-1B41AB3BE0F3}" srcOrd="1" destOrd="0" parTransId="{99AE8909-9EB6-4AFE-8547-6C4CF8766F6D}" sibTransId="{2C21021F-FC26-4A40-808F-AF94A37C52C9}"/>
    <dgm:cxn modelId="{BBCFC964-33D0-4D6A-BF02-A9FEAB342D3C}" srcId="{C387343F-BA52-4A79-8312-6242DFDDAF85}" destId="{34CD293A-8237-488B-9BD4-ED7CC2DD5821}" srcOrd="4" destOrd="0" parTransId="{D61F2800-AB92-4E6B-A98A-0E50AC24E5E7}" sibTransId="{E99C0217-D8A1-4C69-A6DA-87CA5C32FA9A}"/>
    <dgm:cxn modelId="{ADE4CD55-4DAE-437A-B51F-B2CAB6E27B1F}" srcId="{C387343F-BA52-4A79-8312-6242DFDDAF85}" destId="{3ACD25E6-B52A-4289-97BF-D4BC4FB530DC}" srcOrd="2" destOrd="0" parTransId="{3114CD46-93B9-4F8E-A9BE-8436A7A47D1A}" sibTransId="{E0400141-1BA3-41F2-8A52-F293F791CC00}"/>
    <dgm:cxn modelId="{365814B7-F448-4626-8753-09641AB88B2E}" type="presOf" srcId="{8E2063E3-C5B6-4D24-9416-1B41AB3BE0F3}" destId="{927C2315-3873-4C28-8F38-9A7B31545184}" srcOrd="0" destOrd="0" presId="urn:microsoft.com/office/officeart/2011/layout/HexagonRadial"/>
    <dgm:cxn modelId="{A22A02FD-4D2C-406C-A21A-32CEEF35D718}" type="presOf" srcId="{34CD293A-8237-488B-9BD4-ED7CC2DD5821}" destId="{24A56BAA-FEF1-4906-B508-AAD40E6BCD5B}" srcOrd="0" destOrd="0" presId="urn:microsoft.com/office/officeart/2011/layout/HexagonRadial"/>
    <dgm:cxn modelId="{500599DF-84C3-4473-9025-55A243BD0769}" srcId="{C387343F-BA52-4A79-8312-6242DFDDAF85}" destId="{A97F773F-9488-4B21-B267-7E77A465A5CD}" srcOrd="0" destOrd="0" parTransId="{3BFFC5A9-09BD-4FAB-983B-6E31285FC878}" sibTransId="{43D44617-DA3A-4FE6-859C-D8DA38FA53BE}"/>
    <dgm:cxn modelId="{E7915DF0-CDCC-4221-8959-91F6D14BC054}" srcId="{C387343F-BA52-4A79-8312-6242DFDDAF85}" destId="{0616498A-3E27-44D4-94EA-1FE81BEA3018}" srcOrd="3" destOrd="0" parTransId="{C68E4265-54C5-4DF7-B20A-E68D67019D48}" sibTransId="{01FF7E15-B8D3-429E-B2DA-4C2A040DA7A2}"/>
    <dgm:cxn modelId="{B7BEA523-8D03-4A46-AF82-469B47BD9D6C}" srcId="{4106FBA2-A34C-41A0-837E-27A3C5172880}" destId="{C387343F-BA52-4A79-8312-6242DFDDAF85}" srcOrd="0" destOrd="0" parTransId="{F9C42F50-E1FD-4652-92A2-24C1476794F6}" sibTransId="{4073758A-FED0-4695-830E-1A4839DDA531}"/>
    <dgm:cxn modelId="{A7AAD223-1CF3-4F58-967D-383921209E80}" type="presOf" srcId="{C387343F-BA52-4A79-8312-6242DFDDAF85}" destId="{3E6B3B31-EC83-4567-99B7-C64E4CFBC593}" srcOrd="0" destOrd="0" presId="urn:microsoft.com/office/officeart/2011/layout/HexagonRadial"/>
    <dgm:cxn modelId="{90779A75-8033-4AFD-AB65-7FE263BDA6B9}" type="presOf" srcId="{E90C5F6A-BFA0-4F72-A5A5-B1E3731CC201}" destId="{2FEDD89F-A366-4748-81EA-B0B42763D6EF}" srcOrd="0" destOrd="0" presId="urn:microsoft.com/office/officeart/2011/layout/HexagonRadial"/>
    <dgm:cxn modelId="{67FA5347-1559-4A27-8D1F-0C26521D743D}" srcId="{C387343F-BA52-4A79-8312-6242DFDDAF85}" destId="{E90C5F6A-BFA0-4F72-A5A5-B1E3731CC201}" srcOrd="5" destOrd="0" parTransId="{7CCAC1B8-91F4-426F-B78B-5F368F3EB187}" sibTransId="{731391A1-8CA6-4FAD-833E-2B454070700C}"/>
    <dgm:cxn modelId="{ADA4C159-A5B5-4ACE-9E4E-71A57577386C}" type="presParOf" srcId="{E003A48C-8032-4215-A6C9-03A7AE256882}" destId="{3E6B3B31-EC83-4567-99B7-C64E4CFBC593}" srcOrd="0" destOrd="0" presId="urn:microsoft.com/office/officeart/2011/layout/HexagonRadial"/>
    <dgm:cxn modelId="{9E88C411-A7C6-4597-BF40-64F17D5EBDDB}" type="presParOf" srcId="{E003A48C-8032-4215-A6C9-03A7AE256882}" destId="{AE903631-409F-48F2-AF64-A96B67E54873}" srcOrd="1" destOrd="0" presId="urn:microsoft.com/office/officeart/2011/layout/HexagonRadial"/>
    <dgm:cxn modelId="{71F3404F-39F9-4AF9-AC64-E7A90165BAD1}" type="presParOf" srcId="{AE903631-409F-48F2-AF64-A96B67E54873}" destId="{3BFCBA7E-8A4E-46F9-8A1D-3AB94F5B5797}" srcOrd="0" destOrd="0" presId="urn:microsoft.com/office/officeart/2011/layout/HexagonRadial"/>
    <dgm:cxn modelId="{4B329853-3445-41E2-A0D7-9C0EB1820A6A}" type="presParOf" srcId="{E003A48C-8032-4215-A6C9-03A7AE256882}" destId="{EFDDEC27-0F37-45ED-BDF7-F8C46841EF3C}" srcOrd="2" destOrd="0" presId="urn:microsoft.com/office/officeart/2011/layout/HexagonRadial"/>
    <dgm:cxn modelId="{ECD4CAC5-E916-4FF5-B596-D44A342619A4}" type="presParOf" srcId="{E003A48C-8032-4215-A6C9-03A7AE256882}" destId="{01CCD1CD-A4C0-4B27-8CDA-A3C9FD58C688}" srcOrd="3" destOrd="0" presId="urn:microsoft.com/office/officeart/2011/layout/HexagonRadial"/>
    <dgm:cxn modelId="{4C96C48A-B3C3-4659-8287-4C827CD2C039}" type="presParOf" srcId="{01CCD1CD-A4C0-4B27-8CDA-A3C9FD58C688}" destId="{582F5865-A4CC-4B14-A164-6F414C9162A9}" srcOrd="0" destOrd="0" presId="urn:microsoft.com/office/officeart/2011/layout/HexagonRadial"/>
    <dgm:cxn modelId="{285D3830-C4A3-4ED5-9ECE-774B6D5C682E}" type="presParOf" srcId="{E003A48C-8032-4215-A6C9-03A7AE256882}" destId="{927C2315-3873-4C28-8F38-9A7B31545184}" srcOrd="4" destOrd="0" presId="urn:microsoft.com/office/officeart/2011/layout/HexagonRadial"/>
    <dgm:cxn modelId="{65606243-262B-4D39-9E90-E54D35F14CB9}" type="presParOf" srcId="{E003A48C-8032-4215-A6C9-03A7AE256882}" destId="{56593013-F47B-4224-97E8-EAEE130806F7}" srcOrd="5" destOrd="0" presId="urn:microsoft.com/office/officeart/2011/layout/HexagonRadial"/>
    <dgm:cxn modelId="{07766367-068B-42BB-9DF9-E09CA9AD4DAE}" type="presParOf" srcId="{56593013-F47B-4224-97E8-EAEE130806F7}" destId="{CBE36DC1-5432-4736-AB47-1E9CB3E38F3C}" srcOrd="0" destOrd="0" presId="urn:microsoft.com/office/officeart/2011/layout/HexagonRadial"/>
    <dgm:cxn modelId="{40B96BF3-07CD-4DC2-A017-A1C3323889C5}" type="presParOf" srcId="{E003A48C-8032-4215-A6C9-03A7AE256882}" destId="{39CEB435-0943-4B55-8DD4-DDA4FF08618F}" srcOrd="6" destOrd="0" presId="urn:microsoft.com/office/officeart/2011/layout/HexagonRadial"/>
    <dgm:cxn modelId="{873E163F-25A5-470C-8E4A-5BC5D50E7EE8}" type="presParOf" srcId="{E003A48C-8032-4215-A6C9-03A7AE256882}" destId="{004AC6AA-1103-40F0-B0E9-701E2D29189E}" srcOrd="7" destOrd="0" presId="urn:microsoft.com/office/officeart/2011/layout/HexagonRadial"/>
    <dgm:cxn modelId="{F9FF32F1-90E7-47DF-952C-39DBAD6DB665}" type="presParOf" srcId="{004AC6AA-1103-40F0-B0E9-701E2D29189E}" destId="{19B218D6-ADE8-4AF9-BACE-73360A18CA3A}" srcOrd="0" destOrd="0" presId="urn:microsoft.com/office/officeart/2011/layout/HexagonRadial"/>
    <dgm:cxn modelId="{F4C24513-F477-4043-B6AA-193AB612F262}" type="presParOf" srcId="{E003A48C-8032-4215-A6C9-03A7AE256882}" destId="{A2B66DE1-FC9A-433D-9171-AEA1D75E0A00}" srcOrd="8" destOrd="0" presId="urn:microsoft.com/office/officeart/2011/layout/HexagonRadial"/>
    <dgm:cxn modelId="{38AEA257-3242-45F1-833E-6E99D90164B4}" type="presParOf" srcId="{E003A48C-8032-4215-A6C9-03A7AE256882}" destId="{04534BE8-8F7C-447F-9E15-E6CAB346D08E}" srcOrd="9" destOrd="0" presId="urn:microsoft.com/office/officeart/2011/layout/HexagonRadial"/>
    <dgm:cxn modelId="{46F17121-871E-4A9B-96EE-4488D4DE2649}" type="presParOf" srcId="{04534BE8-8F7C-447F-9E15-E6CAB346D08E}" destId="{3C7512C8-DA89-4B43-8A5C-B926D6DE6AA9}" srcOrd="0" destOrd="0" presId="urn:microsoft.com/office/officeart/2011/layout/HexagonRadial"/>
    <dgm:cxn modelId="{DF25B25C-9CA0-48E5-9810-74BC30FDC6DE}" type="presParOf" srcId="{E003A48C-8032-4215-A6C9-03A7AE256882}" destId="{24A56BAA-FEF1-4906-B508-AAD40E6BCD5B}" srcOrd="10" destOrd="0" presId="urn:microsoft.com/office/officeart/2011/layout/HexagonRadial"/>
    <dgm:cxn modelId="{8C9BCFE4-F249-45E5-B6DC-6FC592B83987}" type="presParOf" srcId="{E003A48C-8032-4215-A6C9-03A7AE256882}" destId="{5BCDCB9E-E4AA-41E7-9DA4-B3D1EC3E230F}" srcOrd="11" destOrd="0" presId="urn:microsoft.com/office/officeart/2011/layout/HexagonRadial"/>
    <dgm:cxn modelId="{AD1466E0-2A91-4FF3-A9F6-445EB32AFBB1}" type="presParOf" srcId="{5BCDCB9E-E4AA-41E7-9DA4-B3D1EC3E230F}" destId="{FD55B055-4560-4E29-AF94-AB544564FDB1}" srcOrd="0" destOrd="0" presId="urn:microsoft.com/office/officeart/2011/layout/HexagonRadial"/>
    <dgm:cxn modelId="{711042BF-D20C-49D0-8624-B717EB3EE844}" type="presParOf" srcId="{E003A48C-8032-4215-A6C9-03A7AE256882}" destId="{2FEDD89F-A366-4748-81EA-B0B42763D6EF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6B3B31-EC83-4567-99B7-C64E4CFBC593}">
      <dsp:nvSpPr>
        <dsp:cNvPr id="0" name=""/>
        <dsp:cNvSpPr/>
      </dsp:nvSpPr>
      <dsp:spPr>
        <a:xfrm>
          <a:off x="2164050" y="1609777"/>
          <a:ext cx="2046097" cy="1769957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Сумын дүн-557304 Үүнээс сумын төв-20444</a:t>
          </a:r>
          <a:endParaRPr lang="en-US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03117" y="1903084"/>
        <a:ext cx="1367963" cy="1183343"/>
      </dsp:txXfrm>
    </dsp:sp>
    <dsp:sp modelId="{582F5865-A4CC-4B14-A164-6F414C9162A9}">
      <dsp:nvSpPr>
        <dsp:cNvPr id="0" name=""/>
        <dsp:cNvSpPr/>
      </dsp:nvSpPr>
      <dsp:spPr>
        <a:xfrm>
          <a:off x="3445300" y="762972"/>
          <a:ext cx="771986" cy="665168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DDEC27-0F37-45ED-BDF7-F8C46841EF3C}">
      <dsp:nvSpPr>
        <dsp:cNvPr id="0" name=""/>
        <dsp:cNvSpPr/>
      </dsp:nvSpPr>
      <dsp:spPr>
        <a:xfrm>
          <a:off x="2352525" y="0"/>
          <a:ext cx="1676762" cy="1450596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14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Тэнгэлэг баг-67514</a:t>
          </a:r>
          <a:endParaRPr lang="en-US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30400" y="240395"/>
        <a:ext cx="1121012" cy="969806"/>
      </dsp:txXfrm>
    </dsp:sp>
    <dsp:sp modelId="{CBE36DC1-5432-4736-AB47-1E9CB3E38F3C}">
      <dsp:nvSpPr>
        <dsp:cNvPr id="0" name=""/>
        <dsp:cNvSpPr/>
      </dsp:nvSpPr>
      <dsp:spPr>
        <a:xfrm>
          <a:off x="4346268" y="2006483"/>
          <a:ext cx="771986" cy="665168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7C2315-3873-4C28-8F38-9A7B31545184}">
      <dsp:nvSpPr>
        <dsp:cNvPr id="0" name=""/>
        <dsp:cNvSpPr/>
      </dsp:nvSpPr>
      <dsp:spPr>
        <a:xfrm>
          <a:off x="3890311" y="892214"/>
          <a:ext cx="1676762" cy="1450596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14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Рашаан баг-128458</a:t>
          </a:r>
          <a:endParaRPr lang="en-US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68186" y="1132609"/>
        <a:ext cx="1121012" cy="969806"/>
      </dsp:txXfrm>
    </dsp:sp>
    <dsp:sp modelId="{19B218D6-ADE8-4AF9-BACE-73360A18CA3A}">
      <dsp:nvSpPr>
        <dsp:cNvPr id="0" name=""/>
        <dsp:cNvSpPr/>
      </dsp:nvSpPr>
      <dsp:spPr>
        <a:xfrm>
          <a:off x="3720398" y="3410174"/>
          <a:ext cx="771986" cy="665168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CEB435-0943-4B55-8DD4-DDA4FF08618F}">
      <dsp:nvSpPr>
        <dsp:cNvPr id="0" name=""/>
        <dsp:cNvSpPr/>
      </dsp:nvSpPr>
      <dsp:spPr>
        <a:xfrm>
          <a:off x="3890311" y="2646203"/>
          <a:ext cx="1676762" cy="1450596"/>
        </a:xfrm>
        <a:prstGeom prst="hexagon">
          <a:avLst>
            <a:gd name="adj" fmla="val 2857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14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Цагаан-Овоо баг-108299</a:t>
          </a:r>
          <a:endParaRPr lang="en-US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68186" y="2886598"/>
        <a:ext cx="1121012" cy="969806"/>
      </dsp:txXfrm>
    </dsp:sp>
    <dsp:sp modelId="{3C7512C8-DA89-4B43-8A5C-B926D6DE6AA9}">
      <dsp:nvSpPr>
        <dsp:cNvPr id="0" name=""/>
        <dsp:cNvSpPr/>
      </dsp:nvSpPr>
      <dsp:spPr>
        <a:xfrm>
          <a:off x="2167857" y="3555882"/>
          <a:ext cx="771986" cy="665168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B66DE1-FC9A-433D-9171-AEA1D75E0A00}">
      <dsp:nvSpPr>
        <dsp:cNvPr id="0" name=""/>
        <dsp:cNvSpPr/>
      </dsp:nvSpPr>
      <dsp:spPr>
        <a:xfrm>
          <a:off x="2352525" y="3539415"/>
          <a:ext cx="1676762" cy="1450596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Сангийндалай баг- 81078</a:t>
          </a:r>
          <a:endParaRPr lang="en-US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30400" y="3779810"/>
        <a:ext cx="1121012" cy="969806"/>
      </dsp:txXfrm>
    </dsp:sp>
    <dsp:sp modelId="{FD55B055-4560-4E29-AF94-AB544564FDB1}">
      <dsp:nvSpPr>
        <dsp:cNvPr id="0" name=""/>
        <dsp:cNvSpPr/>
      </dsp:nvSpPr>
      <dsp:spPr>
        <a:xfrm>
          <a:off x="1252135" y="2312870"/>
          <a:ext cx="771986" cy="665168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A56BAA-FEF1-4906-B508-AAD40E6BCD5B}">
      <dsp:nvSpPr>
        <dsp:cNvPr id="0" name=""/>
        <dsp:cNvSpPr/>
      </dsp:nvSpPr>
      <dsp:spPr>
        <a:xfrm>
          <a:off x="807600" y="2647201"/>
          <a:ext cx="1676762" cy="1450596"/>
        </a:xfrm>
        <a:prstGeom prst="hexagon">
          <a:avLst>
            <a:gd name="adj" fmla="val 28570"/>
            <a:gd name="vf" fmla="val 1154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Цавчир баг-67851</a:t>
          </a:r>
          <a:endParaRPr lang="en-US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85475" y="2887596"/>
        <a:ext cx="1121012" cy="969806"/>
      </dsp:txXfrm>
    </dsp:sp>
    <dsp:sp modelId="{2FEDD89F-A366-4748-81EA-B0B42763D6EF}">
      <dsp:nvSpPr>
        <dsp:cNvPr id="0" name=""/>
        <dsp:cNvSpPr/>
      </dsp:nvSpPr>
      <dsp:spPr>
        <a:xfrm>
          <a:off x="807600" y="890218"/>
          <a:ext cx="1676762" cy="1450596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mn-MN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Өнгөт баг-83660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1085475" y="1130613"/>
        <a:ext cx="1121012" cy="9698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BB34-A3CB-4D5B-BE75-2B5196BD2C3F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B9371-A0A3-493A-ACCB-67227AA30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220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BB34-A3CB-4D5B-BE75-2B5196BD2C3F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B9371-A0A3-493A-ACCB-67227AA30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845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BB34-A3CB-4D5B-BE75-2B5196BD2C3F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B9371-A0A3-493A-ACCB-67227AA30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275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BB34-A3CB-4D5B-BE75-2B5196BD2C3F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B9371-A0A3-493A-ACCB-67227AA30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584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BB34-A3CB-4D5B-BE75-2B5196BD2C3F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B9371-A0A3-493A-ACCB-67227AA30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110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BB34-A3CB-4D5B-BE75-2B5196BD2C3F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B9371-A0A3-493A-ACCB-67227AA30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134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BB34-A3CB-4D5B-BE75-2B5196BD2C3F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B9371-A0A3-493A-ACCB-67227AA30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752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BB34-A3CB-4D5B-BE75-2B5196BD2C3F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B9371-A0A3-493A-ACCB-67227AA30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57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BB34-A3CB-4D5B-BE75-2B5196BD2C3F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B9371-A0A3-493A-ACCB-67227AA30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240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BB34-A3CB-4D5B-BE75-2B5196BD2C3F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B9371-A0A3-493A-ACCB-67227AA30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483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BB34-A3CB-4D5B-BE75-2B5196BD2C3F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B9371-A0A3-493A-ACCB-67227AA30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724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CBB34-A3CB-4D5B-BE75-2B5196BD2C3F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B9371-A0A3-493A-ACCB-67227AA30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407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470263"/>
            <a:ext cx="10857169" cy="809897"/>
          </a:xfrm>
        </p:spPr>
        <p:txBody>
          <a:bodyPr>
            <a:normAutofit/>
          </a:bodyPr>
          <a:lstStyle/>
          <a:p>
            <a:pPr algn="ctr"/>
            <a:r>
              <a:rPr lang="mn-MN" sz="4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Эрдэнэдалай сумын малын тоо /багаар/</a:t>
            </a:r>
            <a:endParaRPr lang="en-US" sz="4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56823513"/>
              </p:ext>
            </p:extLst>
          </p:nvPr>
        </p:nvGraphicFramePr>
        <p:xfrm>
          <a:off x="404949" y="1528354"/>
          <a:ext cx="6374674" cy="49900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583679" y="1825624"/>
            <a:ext cx="4950823" cy="4549049"/>
          </a:xfrm>
        </p:spPr>
        <p:txBody>
          <a:bodyPr>
            <a:normAutofit/>
          </a:bodyPr>
          <a:lstStyle/>
          <a:p>
            <a:pPr algn="just"/>
            <a:r>
              <a:rPr lang="mn-M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Эрдэнэдалай сум 2018 оны жилийн эцсийн мал тооллогоор 557304 толгой мал тоолуулж өмнөх оноос 6707 толгой малаар буюу 1.2%-иар өссөн байна. Таван төрлөөр авч үзвэл адуу 0.5%, хонь 5,4%-иар өсч үхэр  0,4%, тэмээ 2.6%, ямаа 2.9%-иар тус тус буурсан байна.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25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6211"/>
          </a:xfrm>
        </p:spPr>
        <p:txBody>
          <a:bodyPr>
            <a:normAutofit fontScale="90000"/>
          </a:bodyPr>
          <a:lstStyle/>
          <a:p>
            <a:pPr algn="ctr"/>
            <a:r>
              <a:rPr lang="mn-MN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Эрдэнэдалай сумын малын тоо /5 төрлөөр</a:t>
            </a:r>
            <a:r>
              <a:rPr lang="mn-M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4101468"/>
              </p:ext>
            </p:extLst>
          </p:nvPr>
        </p:nvGraphicFramePr>
        <p:xfrm>
          <a:off x="613952" y="1123407"/>
          <a:ext cx="10739848" cy="5068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3145">
                  <a:extLst>
                    <a:ext uri="{9D8B030D-6E8A-4147-A177-3AD203B41FA5}">
                      <a16:colId xmlns:a16="http://schemas.microsoft.com/office/drawing/2014/main" val="2168501449"/>
                    </a:ext>
                  </a:extLst>
                </a:gridCol>
                <a:gridCol w="2031817">
                  <a:extLst>
                    <a:ext uri="{9D8B030D-6E8A-4147-A177-3AD203B41FA5}">
                      <a16:colId xmlns:a16="http://schemas.microsoft.com/office/drawing/2014/main" val="2434596533"/>
                    </a:ext>
                  </a:extLst>
                </a:gridCol>
                <a:gridCol w="1342481">
                  <a:extLst>
                    <a:ext uri="{9D8B030D-6E8A-4147-A177-3AD203B41FA5}">
                      <a16:colId xmlns:a16="http://schemas.microsoft.com/office/drawing/2014/main" val="2732099181"/>
                    </a:ext>
                  </a:extLst>
                </a:gridCol>
                <a:gridCol w="1342481">
                  <a:extLst>
                    <a:ext uri="{9D8B030D-6E8A-4147-A177-3AD203B41FA5}">
                      <a16:colId xmlns:a16="http://schemas.microsoft.com/office/drawing/2014/main" val="1408102250"/>
                    </a:ext>
                  </a:extLst>
                </a:gridCol>
                <a:gridCol w="1342481">
                  <a:extLst>
                    <a:ext uri="{9D8B030D-6E8A-4147-A177-3AD203B41FA5}">
                      <a16:colId xmlns:a16="http://schemas.microsoft.com/office/drawing/2014/main" val="3191870626"/>
                    </a:ext>
                  </a:extLst>
                </a:gridCol>
                <a:gridCol w="1342481">
                  <a:extLst>
                    <a:ext uri="{9D8B030D-6E8A-4147-A177-3AD203B41FA5}">
                      <a16:colId xmlns:a16="http://schemas.microsoft.com/office/drawing/2014/main" val="5871820"/>
                    </a:ext>
                  </a:extLst>
                </a:gridCol>
                <a:gridCol w="1342481">
                  <a:extLst>
                    <a:ext uri="{9D8B030D-6E8A-4147-A177-3AD203B41FA5}">
                      <a16:colId xmlns:a16="http://schemas.microsoft.com/office/drawing/2014/main" val="2929110939"/>
                    </a:ext>
                  </a:extLst>
                </a:gridCol>
                <a:gridCol w="1342481">
                  <a:extLst>
                    <a:ext uri="{9D8B030D-6E8A-4147-A177-3AD203B41FA5}">
                      <a16:colId xmlns:a16="http://schemas.microsoft.com/office/drawing/2014/main" val="3557684508"/>
                    </a:ext>
                  </a:extLst>
                </a:gridCol>
              </a:tblGrid>
              <a:tr h="563154"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Багийн</a:t>
                      </a:r>
                      <a:r>
                        <a:rPr lang="mn-MN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нэр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Адуу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Үхэр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Тэмээ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Хонь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Ямаа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Нийт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8212294"/>
                  </a:ext>
                </a:extLst>
              </a:tr>
              <a:tr h="563154"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Цавчир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3005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1974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302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32371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30199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67851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4048434"/>
                  </a:ext>
                </a:extLst>
              </a:tr>
              <a:tr h="563154"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Өнгөт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3904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2539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299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37824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39094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83660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0016447"/>
                  </a:ext>
                </a:extLst>
              </a:tr>
              <a:tr h="563154"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Тэнгэлэг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2982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2413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301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32896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28922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67514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94590671"/>
                  </a:ext>
                </a:extLst>
              </a:tr>
              <a:tr h="563154"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Рашаант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6060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4910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68356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48912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128458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71792606"/>
                  </a:ext>
                </a:extLst>
              </a:tr>
              <a:tr h="563154"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Цагаан-Овоо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4465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2646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329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57430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43429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108299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1876884"/>
                  </a:ext>
                </a:extLst>
              </a:tr>
              <a:tr h="563154"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Сангийндалай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2895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2574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38003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37401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81078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6539592"/>
                  </a:ext>
                </a:extLst>
              </a:tr>
              <a:tr h="563154"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Сумын төв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938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8081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10453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20444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9067143"/>
                  </a:ext>
                </a:extLst>
              </a:tr>
              <a:tr h="563154">
                <a:tc gridSpan="2">
                  <a:txBody>
                    <a:bodyPr/>
                    <a:lstStyle/>
                    <a:p>
                      <a:pPr algn="ctr"/>
                      <a:r>
                        <a:rPr lang="mn-MN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Дүн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24274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17994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1665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274961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238410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557304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9447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773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3003"/>
          </a:xfrm>
        </p:spPr>
        <p:txBody>
          <a:bodyPr>
            <a:normAutofit fontScale="90000"/>
          </a:bodyPr>
          <a:lstStyle/>
          <a:p>
            <a:pPr algn="ctr"/>
            <a:r>
              <a:rPr lang="mn-M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Эрдэнэдалай сумын хүн амын насны суварга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8561451"/>
              </p:ext>
            </p:extLst>
          </p:nvPr>
        </p:nvGraphicFramePr>
        <p:xfrm>
          <a:off x="838200" y="1026942"/>
          <a:ext cx="10515600" cy="5387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199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5944"/>
            <a:ext cx="10515600" cy="705394"/>
          </a:xfrm>
        </p:spPr>
        <p:txBody>
          <a:bodyPr>
            <a:normAutofit fontScale="90000"/>
          </a:bodyPr>
          <a:lstStyle/>
          <a:p>
            <a:pPr algn="ctr"/>
            <a:r>
              <a:rPr lang="mn-M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Эрдэнэдалай сумын 2018 онд шинээр 1000 түүнээс дээш толгой мал тоолуулсан өрхийн мэдээлэл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131753"/>
              </p:ext>
            </p:extLst>
          </p:nvPr>
        </p:nvGraphicFramePr>
        <p:xfrm>
          <a:off x="404949" y="1149530"/>
          <a:ext cx="11430000" cy="5438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981">
                  <a:extLst>
                    <a:ext uri="{9D8B030D-6E8A-4147-A177-3AD203B41FA5}">
                      <a16:colId xmlns:a16="http://schemas.microsoft.com/office/drawing/2014/main" val="3482155969"/>
                    </a:ext>
                  </a:extLst>
                </a:gridCol>
                <a:gridCol w="2470584">
                  <a:extLst>
                    <a:ext uri="{9D8B030D-6E8A-4147-A177-3AD203B41FA5}">
                      <a16:colId xmlns:a16="http://schemas.microsoft.com/office/drawing/2014/main" val="1105025151"/>
                    </a:ext>
                  </a:extLst>
                </a:gridCol>
                <a:gridCol w="2655167">
                  <a:extLst>
                    <a:ext uri="{9D8B030D-6E8A-4147-A177-3AD203B41FA5}">
                      <a16:colId xmlns:a16="http://schemas.microsoft.com/office/drawing/2014/main" val="1164539998"/>
                    </a:ext>
                  </a:extLst>
                </a:gridCol>
                <a:gridCol w="2215007">
                  <a:extLst>
                    <a:ext uri="{9D8B030D-6E8A-4147-A177-3AD203B41FA5}">
                      <a16:colId xmlns:a16="http://schemas.microsoft.com/office/drawing/2014/main" val="1767016263"/>
                    </a:ext>
                  </a:extLst>
                </a:gridCol>
                <a:gridCol w="3495261">
                  <a:extLst>
                    <a:ext uri="{9D8B030D-6E8A-4147-A177-3AD203B41FA5}">
                      <a16:colId xmlns:a16="http://schemas.microsoft.com/office/drawing/2014/main" val="2481532341"/>
                    </a:ext>
                  </a:extLst>
                </a:gridCol>
              </a:tblGrid>
              <a:tr h="509453"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Овог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Нэр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Багийн харъяалал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онд тоолуулсан малын</a:t>
                      </a:r>
                      <a:r>
                        <a:rPr lang="mn-MN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тоо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5870519"/>
                  </a:ext>
                </a:extLst>
              </a:tr>
              <a:tr h="248194"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Жамъян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Энхтайван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Цавчир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1111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18471725"/>
                  </a:ext>
                </a:extLst>
              </a:tr>
              <a:tr h="287383"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Чулуунбаатар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Ренчиндагва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Өнгөт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1055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41378732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Чимэдрэгзэн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Мөнх-Эрдэнэ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Рашаант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1069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614054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Чулуунгомбо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Галбадрах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Рашаант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2488672"/>
                  </a:ext>
                </a:extLst>
              </a:tr>
              <a:tr h="313508"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Шагдар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Баатар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Рашаант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1116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9480716"/>
                  </a:ext>
                </a:extLst>
              </a:tr>
              <a:tr h="287383"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Гомбодорж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Отгонбаатар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Рашаант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1086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5473624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Чулуунбат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Энхтүвшин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Цагаан-Овоо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1008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15487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Даваасүрэн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Отгонсүх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Цагаан-Овоо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89375122"/>
                  </a:ext>
                </a:extLst>
              </a:tr>
              <a:tr h="339634"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Жаргалсайхан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Хатанбаатар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Цагаан-Овоо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81505178"/>
                  </a:ext>
                </a:extLst>
              </a:tr>
              <a:tr h="287383"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Аварзэд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Баасанжав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Цагаан-Овоо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1111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4920664"/>
                  </a:ext>
                </a:extLst>
              </a:tr>
              <a:tr h="423967"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Оргодол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Батаа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Цагаан-Овоо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1149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39039498"/>
                  </a:ext>
                </a:extLst>
              </a:tr>
              <a:tr h="423967"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Дашзэвэг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Төрмөнх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Сангийндалай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1061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8686799"/>
                  </a:ext>
                </a:extLst>
              </a:tr>
              <a:tr h="423967"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Бавуу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Төмөр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Сангийндалай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3921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515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mn-M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Эрдэнэдалай сумын хөгжлийн бэрхшээлтэй иргэн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1127585"/>
              </p:ext>
            </p:extLst>
          </p:nvPr>
        </p:nvGraphicFramePr>
        <p:xfrm>
          <a:off x="838200" y="1825625"/>
          <a:ext cx="10748554" cy="4588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262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7577"/>
          </a:xfrm>
        </p:spPr>
        <p:txBody>
          <a:bodyPr/>
          <a:lstStyle/>
          <a:p>
            <a:pPr algn="ctr"/>
            <a:r>
              <a:rPr lang="mn-M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Эрдэнэдалай сумын хүн ам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0714201"/>
              </p:ext>
            </p:extLst>
          </p:nvPr>
        </p:nvGraphicFramePr>
        <p:xfrm>
          <a:off x="393895" y="1690688"/>
          <a:ext cx="11282290" cy="46819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654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6840"/>
          </a:xfrm>
        </p:spPr>
        <p:txBody>
          <a:bodyPr>
            <a:normAutofit/>
          </a:bodyPr>
          <a:lstStyle/>
          <a:p>
            <a:pPr algn="ctr"/>
            <a:r>
              <a:rPr lang="mn-M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Эрдэнэдалай сумын 2018 оны жилийн эцсийн хүн ам /багаар/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3487183"/>
              </p:ext>
            </p:extLst>
          </p:nvPr>
        </p:nvGraphicFramePr>
        <p:xfrm>
          <a:off x="509453" y="1188715"/>
          <a:ext cx="11131730" cy="5238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6833">
                  <a:extLst>
                    <a:ext uri="{9D8B030D-6E8A-4147-A177-3AD203B41FA5}">
                      <a16:colId xmlns:a16="http://schemas.microsoft.com/office/drawing/2014/main" val="978180367"/>
                    </a:ext>
                  </a:extLst>
                </a:gridCol>
                <a:gridCol w="2926080">
                  <a:extLst>
                    <a:ext uri="{9D8B030D-6E8A-4147-A177-3AD203B41FA5}">
                      <a16:colId xmlns:a16="http://schemas.microsoft.com/office/drawing/2014/main" val="606906562"/>
                    </a:ext>
                  </a:extLst>
                </a:gridCol>
                <a:gridCol w="2547257">
                  <a:extLst>
                    <a:ext uri="{9D8B030D-6E8A-4147-A177-3AD203B41FA5}">
                      <a16:colId xmlns:a16="http://schemas.microsoft.com/office/drawing/2014/main" val="2831673227"/>
                    </a:ext>
                  </a:extLst>
                </a:gridCol>
                <a:gridCol w="2468880">
                  <a:extLst>
                    <a:ext uri="{9D8B030D-6E8A-4147-A177-3AD203B41FA5}">
                      <a16:colId xmlns:a16="http://schemas.microsoft.com/office/drawing/2014/main" val="3841073982"/>
                    </a:ext>
                  </a:extLst>
                </a:gridCol>
                <a:gridCol w="2392680">
                  <a:extLst>
                    <a:ext uri="{9D8B030D-6E8A-4147-A177-3AD203B41FA5}">
                      <a16:colId xmlns:a16="http://schemas.microsoft.com/office/drawing/2014/main" val="960218549"/>
                    </a:ext>
                  </a:extLst>
                </a:gridCol>
              </a:tblGrid>
              <a:tr h="523821">
                <a:tc rowSpan="2"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Багийн нэр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Нийт хүн ам 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Үүнээс: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826984"/>
                  </a:ext>
                </a:extLst>
              </a:tr>
              <a:tr h="52382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Эрэгтэй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Эмэгтэй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3949351"/>
                  </a:ext>
                </a:extLst>
              </a:tr>
              <a:tr h="523821"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Цавчир баг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358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325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0332300"/>
                  </a:ext>
                </a:extLst>
              </a:tr>
              <a:tr h="523821"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Өнгөт баг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359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361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6399181"/>
                  </a:ext>
                </a:extLst>
              </a:tr>
              <a:tr h="523821"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Тэнгэлэг баг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559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285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274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4337176"/>
                  </a:ext>
                </a:extLst>
              </a:tr>
              <a:tr h="523821"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Рашаант баг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457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456409"/>
                  </a:ext>
                </a:extLst>
              </a:tr>
              <a:tr h="523821"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Цагаан-Овоо</a:t>
                      </a:r>
                      <a:r>
                        <a:rPr lang="mn-MN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баг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437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396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1292260"/>
                  </a:ext>
                </a:extLst>
              </a:tr>
              <a:tr h="523821"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Сангийндалай баг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447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5966371"/>
                  </a:ext>
                </a:extLst>
              </a:tr>
              <a:tr h="523821"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Сумын төв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1239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639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4763108"/>
                  </a:ext>
                </a:extLst>
              </a:tr>
              <a:tr h="523821">
                <a:tc gridSpan="2">
                  <a:txBody>
                    <a:bodyPr/>
                    <a:lstStyle/>
                    <a:p>
                      <a:pPr algn="ctr"/>
                      <a:r>
                        <a:rPr lang="mn-MN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Дүн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5874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2975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2899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59832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903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</TotalTime>
  <Words>332</Words>
  <Application>Microsoft Office PowerPoint</Application>
  <PresentationFormat>Widescreen</PresentationFormat>
  <Paragraphs>204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Эрдэнэдалай сумын малын тоо /багаар/</vt:lpstr>
      <vt:lpstr>Эрдэнэдалай сумын малын тоо /5 төрлөөр/</vt:lpstr>
      <vt:lpstr>Эрдэнэдалай сумын хүн амын насны суварга</vt:lpstr>
      <vt:lpstr>Эрдэнэдалай сумын 2018 онд шинээр 1000 түүнээс дээш толгой мал тоолуулсан өрхийн мэдээлэл</vt:lpstr>
      <vt:lpstr>Эрдэнэдалай сумын хөгжлийн бэрхшээлтэй иргэн</vt:lpstr>
      <vt:lpstr>Эрдэнэдалай сумын хүн ам</vt:lpstr>
      <vt:lpstr>Эрдэнэдалай сумын 2018 оны жилийн эцсийн хүн ам /багаар/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Эрдэнэдалай сумын малын тоо /багаар/</dc:title>
  <dc:creator>Turiin san</dc:creator>
  <cp:lastModifiedBy>Turiin san</cp:lastModifiedBy>
  <cp:revision>55</cp:revision>
  <dcterms:created xsi:type="dcterms:W3CDTF">2019-01-04T18:22:39Z</dcterms:created>
  <dcterms:modified xsi:type="dcterms:W3CDTF">2019-01-04T21:27:14Z</dcterms:modified>
</cp:coreProperties>
</file>