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845" r:id="rId3"/>
    <p:sldMasterId id="2147483857" r:id="rId4"/>
  </p:sldMasterIdLst>
  <p:sldIdLst>
    <p:sldId id="257" r:id="rId5"/>
    <p:sldId id="276" r:id="rId6"/>
    <p:sldId id="272" r:id="rId7"/>
    <p:sldId id="273" r:id="rId8"/>
    <p:sldId id="274" r:id="rId9"/>
    <p:sldId id="275" r:id="rId10"/>
    <p:sldId id="277" r:id="rId11"/>
    <p:sldId id="278" r:id="rId12"/>
    <p:sldId id="281" r:id="rId13"/>
    <p:sldId id="279" r:id="rId14"/>
    <p:sldId id="2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E1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3D8E748-D3DA-4D4C-B392-C3DF35CE45A5}" type="datetimeFigureOut">
              <a:rPr lang="en-US" smtClean="0"/>
              <a:t>11/29/2019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1C07D17B-835D-4A57-8B76-0129082C56B0}"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3D8E748-D3DA-4D4C-B392-C3DF35CE45A5}" type="datetimeFigureOut">
              <a:rPr lang="en-US" smtClean="0"/>
              <a:t>11/29/2019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1C07D17B-835D-4A57-8B76-0129082C56B0}"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3D8E748-D3DA-4D4C-B392-C3DF35CE45A5}" type="datetimeFigureOut">
              <a:rPr lang="en-US" smtClean="0"/>
              <a:t>11/29/2019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1C07D17B-835D-4A57-8B76-0129082C56B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3D8E748-D3DA-4D4C-B392-C3DF35CE45A5}" type="datetimeFigureOut">
              <a:rPr lang="en-US" smtClean="0"/>
              <a:t>11/29/2019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3D8E748-D3DA-4D4C-B392-C3DF35CE45A5}"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1C07D17B-835D-4A57-8B76-0129082C56B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3D8E748-D3DA-4D4C-B392-C3DF35CE45A5}" type="datetimeFigureOut">
              <a:rPr lang="en-US" smtClean="0"/>
              <a:t>11/29/2019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3D8E748-D3DA-4D4C-B392-C3DF35CE45A5}" type="datetimeFigureOut">
              <a:rPr lang="en-US" smtClean="0"/>
              <a:t>11/29/2019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3D8E748-D3DA-4D4C-B392-C3DF35CE45A5}" type="datetimeFigureOut">
              <a:rPr lang="en-US" smtClean="0"/>
              <a:t>11/29/2019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1C07D17B-835D-4A57-8B76-0129082C56B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AAD347D-5ACD-4C99-B74B-A9C85AD731AF}"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8" name="Slide Number Placeholder 7"/>
          <p:cNvSpPr>
            <a:spLocks noGrp="1"/>
          </p:cNvSpPr>
          <p:nvPr>
            <p:ph type="sldNum" sz="quarter" idx="11"/>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
        <p:nvSpPr>
          <p:cNvPr id="9" name="Footer Placeholder 8"/>
          <p:cNvSpPr>
            <a:spLocks noGrp="1"/>
          </p:cNvSpPr>
          <p:nvPr>
            <p:ph type="ftr" sz="quarter" idx="12"/>
          </p:nvPr>
        </p:nvSpPr>
        <p:spPr/>
        <p:txBody>
          <a:bodyPr/>
          <a:lstStyle/>
          <a:p>
            <a:endParaRPr lang="en-US" dirty="0">
              <a:solidFill>
                <a:prstClr val="white">
                  <a:tint val="75000"/>
                  <a:alpha val="60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796027F-7875-4030-9381-8BD8C4F21935}"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796027F-7875-4030-9381-8BD8C4F21935}"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8" name="Footer Placeholder 7"/>
          <p:cNvSpPr>
            <a:spLocks noGrp="1"/>
          </p:cNvSpPr>
          <p:nvPr>
            <p:ph type="ftr" sz="quarter" idx="11"/>
          </p:nvPr>
        </p:nvSpPr>
        <p:spPr/>
        <p:txBody>
          <a:bodyPr/>
          <a:lstStyle/>
          <a:p>
            <a:endParaRPr lang="en-US" dirty="0">
              <a:solidFill>
                <a:prstClr val="white">
                  <a:tint val="75000"/>
                  <a:alpha val="60000"/>
                </a:prstClr>
              </a:solidFill>
            </a:endParaRPr>
          </a:p>
        </p:txBody>
      </p:sp>
      <p:sp>
        <p:nvSpPr>
          <p:cNvPr id="9" name="Slide Number Placeholder 8"/>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alpha val="60000"/>
                </a:prstClr>
              </a:solidFill>
            </a:endParaRPr>
          </a:p>
        </p:txBody>
      </p:sp>
      <p:sp>
        <p:nvSpPr>
          <p:cNvPr id="5" name="Slide Number Placeholder 4"/>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3" name="Footer Placeholder 2"/>
          <p:cNvSpPr>
            <a:spLocks noGrp="1"/>
          </p:cNvSpPr>
          <p:nvPr>
            <p:ph type="ftr" sz="quarter" idx="11"/>
          </p:nvPr>
        </p:nvSpPr>
        <p:spPr/>
        <p:txBody>
          <a:bodyPr/>
          <a:lstStyle/>
          <a:p>
            <a:endParaRPr lang="en-US" dirty="0">
              <a:solidFill>
                <a:prstClr val="white">
                  <a:tint val="75000"/>
                  <a:alpha val="60000"/>
                </a:prstClr>
              </a:solidFill>
            </a:endParaRPr>
          </a:p>
        </p:txBody>
      </p:sp>
      <p:sp>
        <p:nvSpPr>
          <p:cNvPr id="4" name="Slide Number Placeholder 3"/>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11/29/2019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3D8E748-D3DA-4D4C-B392-C3DF35CE45A5}" type="datetimeFigureOut">
              <a:rPr lang="en-US" smtClean="0"/>
              <a:t>11/29/2019</a:t>
            </a:fld>
            <a:endParaRPr lang="en-US"/>
          </a:p>
        </p:txBody>
      </p:sp>
      <p:sp>
        <p:nvSpPr>
          <p:cNvPr id="8" name="Slide Number Placeholder 7"/>
          <p:cNvSpPr>
            <a:spLocks noGrp="1"/>
          </p:cNvSpPr>
          <p:nvPr>
            <p:ph type="sldNum" sz="quarter" idx="11"/>
          </p:nvPr>
        </p:nvSpPr>
        <p:spPr/>
        <p:txBody>
          <a:bodyPr/>
          <a:lstStyle/>
          <a:p>
            <a:fld id="{1C07D17B-835D-4A57-8B76-0129082C56B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C3D8E748-D3DA-4D4C-B392-C3DF35CE45A5}"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7D17B-835D-4A57-8B76-0129082C56B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3D8E748-D3DA-4D4C-B392-C3DF35CE45A5}"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07D17B-835D-4A57-8B76-0129082C56B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D8E748-D3DA-4D4C-B392-C3DF35CE45A5}"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3D8E748-D3DA-4D4C-B392-C3DF35CE45A5}"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7D17B-835D-4A57-8B76-0129082C56B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8E748-D3DA-4D4C-B392-C3DF35CE45A5}"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8E748-D3DA-4D4C-B392-C3DF35CE45A5}"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8E748-D3DA-4D4C-B392-C3DF35CE45A5}"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8E748-D3DA-4D4C-B392-C3DF35CE45A5}"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D8E748-D3DA-4D4C-B392-C3DF35CE45A5}"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07D17B-835D-4A57-8B76-0129082C56B0}"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D8E748-D3DA-4D4C-B392-C3DF35CE45A5}"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8E748-D3DA-4D4C-B392-C3DF35CE45A5}"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8E748-D3DA-4D4C-B392-C3DF35CE45A5}"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7D17B-835D-4A57-8B76-0129082C56B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8E748-D3DA-4D4C-B392-C3DF35CE45A5}"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7D17B-835D-4A57-8B76-0129082C56B0}"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3D8E748-D3DA-4D4C-B392-C3DF35CE45A5}" type="datetimeFigureOut">
              <a:rPr lang="en-US" smtClean="0"/>
              <a:t>11/29/2019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C07D17B-835D-4A57-8B76-0129082C56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3D8E748-D3DA-4D4C-B392-C3DF35CE45A5}" type="datetimeFigureOut">
              <a:rPr lang="en-US" smtClean="0"/>
              <a:t>11/29/2019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C07D17B-835D-4A57-8B76-0129082C56B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C3D8E748-D3DA-4D4C-B392-C3DF35CE45A5}" type="datetimeFigureOut">
              <a:rPr lang="en-US" smtClean="0"/>
              <a:t>11/29/2019</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1C07D17B-835D-4A57-8B76-0129082C56B0}"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C3D8E748-D3DA-4D4C-B392-C3DF35CE45A5}" type="datetimeFigureOut">
              <a:rPr lang="en-US" smtClean="0"/>
              <a:t>11/29/2019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C07D17B-835D-4A57-8B76-0129082C56B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029200"/>
          </a:xfrm>
        </p:spPr>
        <p:style>
          <a:lnRef idx="0">
            <a:schemeClr val="accent5"/>
          </a:lnRef>
          <a:fillRef idx="3">
            <a:schemeClr val="accent5"/>
          </a:fillRef>
          <a:effectRef idx="3">
            <a:schemeClr val="accent5"/>
          </a:effectRef>
          <a:fontRef idx="minor">
            <a:schemeClr val="lt1"/>
          </a:fontRef>
        </p:style>
        <p:txBody>
          <a:bodyPr>
            <a:normAutofit/>
          </a:bodyPr>
          <a:lstStyle/>
          <a:p>
            <a:pPr lvl="0" algn="ctr">
              <a:lnSpc>
                <a:spcPct val="115000"/>
              </a:lnSpc>
              <a:spcBef>
                <a:spcPts val="0"/>
              </a:spcBef>
              <a:spcAft>
                <a:spcPts val="1000"/>
              </a:spcAft>
            </a:pPr>
            <a:r>
              <a:rPr lang="mn-MN" sz="3200" b="1" dirty="0" smtClean="0">
                <a:solidFill>
                  <a:prstClr val="black"/>
                </a:solidFill>
                <a:latin typeface="Arial"/>
                <a:ea typeface="Calibri"/>
                <a:cs typeface="Times New Roman"/>
              </a:rPr>
              <a:t/>
            </a:r>
            <a:br>
              <a:rPr lang="mn-MN" sz="3200" b="1" dirty="0" smtClean="0">
                <a:solidFill>
                  <a:prstClr val="black"/>
                </a:solidFill>
                <a:latin typeface="Arial"/>
                <a:ea typeface="Calibri"/>
                <a:cs typeface="Times New Roman"/>
              </a:rPr>
            </a:br>
            <a:r>
              <a:rPr lang="en-US" sz="3200" b="1" dirty="0" smtClean="0">
                <a:solidFill>
                  <a:prstClr val="black"/>
                </a:solidFill>
                <a:latin typeface="Arial"/>
                <a:ea typeface="Calibri"/>
                <a:cs typeface="Times New Roman"/>
              </a:rPr>
              <a:t/>
            </a:r>
            <a:br>
              <a:rPr lang="en-US" sz="3200" b="1" dirty="0" smtClean="0">
                <a:solidFill>
                  <a:prstClr val="black"/>
                </a:solidFill>
                <a:latin typeface="Arial"/>
                <a:ea typeface="Calibri"/>
                <a:cs typeface="Times New Roman"/>
              </a:rPr>
            </a:br>
            <a:r>
              <a:rPr lang="mn-MN" sz="3200" b="1" cap="none" dirty="0" smtClean="0">
                <a:ln w="1905"/>
                <a:solidFill>
                  <a:schemeClr val="tx1"/>
                </a:solidFill>
                <a:effectLst>
                  <a:innerShdw blurRad="69850" dist="43180" dir="5400000">
                    <a:srgbClr val="000000">
                      <a:alpha val="65000"/>
                    </a:srgbClr>
                  </a:innerShdw>
                </a:effectLst>
                <a:latin typeface="Arial"/>
                <a:ea typeface="Calibri"/>
                <a:cs typeface="Times New Roman"/>
              </a:rPr>
              <a:t>ДУНДГОВЬ  АЙМГИЙН </a:t>
            </a:r>
            <a:r>
              <a:rPr lang="mn-MN" sz="3200" b="1" cap="none" dirty="0">
                <a:ln w="1905"/>
                <a:solidFill>
                  <a:schemeClr val="tx1"/>
                </a:solidFill>
                <a:effectLst>
                  <a:innerShdw blurRad="69850" dist="43180" dir="5400000">
                    <a:srgbClr val="000000">
                      <a:alpha val="65000"/>
                    </a:srgbClr>
                  </a:innerShdw>
                </a:effectLst>
                <a:latin typeface="Arial"/>
                <a:ea typeface="Calibri"/>
                <a:cs typeface="Times New Roman"/>
              </a:rPr>
              <a:t>ЭДИЙН ЗАСАГ, НИЙГМИЙГ </a:t>
            </a:r>
            <a:r>
              <a:rPr lang="mn-MN" sz="3200" b="1" cap="none" dirty="0" smtClean="0">
                <a:ln w="1905"/>
                <a:solidFill>
                  <a:schemeClr val="tx1"/>
                </a:solidFill>
                <a:effectLst>
                  <a:innerShdw blurRad="69850" dist="43180" dir="5400000">
                    <a:srgbClr val="000000">
                      <a:alpha val="65000"/>
                    </a:srgbClr>
                  </a:innerShdw>
                </a:effectLst>
                <a:latin typeface="Arial"/>
                <a:ea typeface="Calibri"/>
                <a:cs typeface="Times New Roman"/>
              </a:rPr>
              <a:t>201</a:t>
            </a:r>
            <a:r>
              <a:rPr lang="en-US" sz="3200" b="1" cap="none" dirty="0" smtClean="0">
                <a:ln w="1905"/>
                <a:solidFill>
                  <a:schemeClr val="tx1"/>
                </a:solidFill>
                <a:effectLst>
                  <a:innerShdw blurRad="69850" dist="43180" dir="5400000">
                    <a:srgbClr val="000000">
                      <a:alpha val="65000"/>
                    </a:srgbClr>
                  </a:innerShdw>
                </a:effectLst>
                <a:latin typeface="Arial"/>
                <a:ea typeface="Calibri"/>
                <a:cs typeface="Times New Roman"/>
              </a:rPr>
              <a:t>8</a:t>
            </a:r>
            <a:r>
              <a:rPr lang="mn-MN" sz="3200" b="1" cap="none" dirty="0" smtClean="0">
                <a:ln w="1905"/>
                <a:solidFill>
                  <a:schemeClr val="tx1"/>
                </a:solidFill>
                <a:effectLst>
                  <a:innerShdw blurRad="69850" dist="43180" dir="5400000">
                    <a:srgbClr val="000000">
                      <a:alpha val="65000"/>
                    </a:srgbClr>
                  </a:innerShdw>
                </a:effectLst>
                <a:latin typeface="Arial"/>
                <a:ea typeface="Calibri"/>
                <a:cs typeface="Times New Roman"/>
              </a:rPr>
              <a:t> </a:t>
            </a:r>
            <a:r>
              <a:rPr lang="mn-MN" sz="3200" b="1" cap="none" dirty="0">
                <a:ln w="1905"/>
                <a:solidFill>
                  <a:schemeClr val="tx1"/>
                </a:solidFill>
                <a:effectLst>
                  <a:innerShdw blurRad="69850" dist="43180" dir="5400000">
                    <a:srgbClr val="000000">
                      <a:alpha val="65000"/>
                    </a:srgbClr>
                  </a:innerShdw>
                </a:effectLst>
                <a:latin typeface="Arial"/>
                <a:ea typeface="Calibri"/>
                <a:cs typeface="Times New Roman"/>
              </a:rPr>
              <a:t>ОНД ХӨГЖҮҮЛЭХ</a:t>
            </a:r>
            <a:r>
              <a:rPr lang="en-US" sz="4000" b="1" cap="none" dirty="0">
                <a:ln w="1905"/>
                <a:solidFill>
                  <a:schemeClr val="tx1"/>
                </a:solidFill>
                <a:effectLst>
                  <a:innerShdw blurRad="69850" dist="43180" dir="5400000">
                    <a:srgbClr val="000000">
                      <a:alpha val="65000"/>
                    </a:srgbClr>
                  </a:innerShdw>
                </a:effectLst>
                <a:ea typeface="Times New Roman"/>
                <a:cs typeface="Times New Roman"/>
              </a:rPr>
              <a:t/>
            </a:r>
            <a:br>
              <a:rPr lang="en-US" sz="4000" b="1" cap="none" dirty="0">
                <a:ln w="1905"/>
                <a:solidFill>
                  <a:schemeClr val="tx1"/>
                </a:solidFill>
                <a:effectLst>
                  <a:innerShdw blurRad="69850" dist="43180" dir="5400000">
                    <a:srgbClr val="000000">
                      <a:alpha val="65000"/>
                    </a:srgbClr>
                  </a:innerShdw>
                </a:effectLst>
                <a:ea typeface="Times New Roman"/>
                <a:cs typeface="Times New Roman"/>
              </a:rPr>
            </a:br>
            <a:r>
              <a:rPr lang="mn-MN" sz="3200" b="1" cap="none" dirty="0">
                <a:ln w="1905"/>
                <a:solidFill>
                  <a:schemeClr val="tx1"/>
                </a:solidFill>
                <a:effectLst>
                  <a:innerShdw blurRad="69850" dist="43180" dir="5400000">
                    <a:srgbClr val="000000">
                      <a:alpha val="65000"/>
                    </a:srgbClr>
                  </a:innerShdw>
                </a:effectLst>
                <a:latin typeface="Arial"/>
                <a:ea typeface="Calibri"/>
              </a:rPr>
              <a:t>ҮНДСЭН ЧИГЛЭЛ  ТӨЛӨВЛӨГӨӨНИЙ  </a:t>
            </a:r>
            <a:r>
              <a:rPr lang="mn-MN" sz="3200" b="1" cap="none" dirty="0" smtClean="0">
                <a:ln w="1905"/>
                <a:solidFill>
                  <a:schemeClr val="tx1"/>
                </a:solidFill>
                <a:effectLst>
                  <a:innerShdw blurRad="69850" dist="43180" dir="5400000">
                    <a:srgbClr val="000000">
                      <a:alpha val="65000"/>
                    </a:srgbClr>
                  </a:innerShdw>
                </a:effectLst>
                <a:latin typeface="Arial"/>
                <a:ea typeface="Calibri"/>
              </a:rPr>
              <a:t>ХЭРЭГЖИЛТ </a:t>
            </a:r>
            <a:r>
              <a:rPr lang="en-US" sz="3200" dirty="0">
                <a:solidFill>
                  <a:schemeClr val="tx1"/>
                </a:solidFill>
              </a:rPr>
              <a:t/>
            </a:r>
            <a:br>
              <a:rPr lang="en-US" sz="3200"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1832429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88832416"/>
              </p:ext>
            </p:extLst>
          </p:nvPr>
        </p:nvGraphicFramePr>
        <p:xfrm>
          <a:off x="0" y="152402"/>
          <a:ext cx="9143999" cy="6499023"/>
        </p:xfrm>
        <a:graphic>
          <a:graphicData uri="http://schemas.openxmlformats.org/drawingml/2006/table">
            <a:tbl>
              <a:tblPr firstRow="1" firstCol="1" bandRow="1"/>
              <a:tblGrid>
                <a:gridCol w="365798">
                  <a:extLst>
                    <a:ext uri="{9D8B030D-6E8A-4147-A177-3AD203B41FA5}">
                      <a16:colId xmlns:a16="http://schemas.microsoft.com/office/drawing/2014/main" val="20000"/>
                    </a:ext>
                  </a:extLst>
                </a:gridCol>
                <a:gridCol w="1386802">
                  <a:extLst>
                    <a:ext uri="{9D8B030D-6E8A-4147-A177-3AD203B41FA5}">
                      <a16:colId xmlns:a16="http://schemas.microsoft.com/office/drawing/2014/main" val="20001"/>
                    </a:ext>
                  </a:extLst>
                </a:gridCol>
                <a:gridCol w="2742467">
                  <a:extLst>
                    <a:ext uri="{9D8B030D-6E8A-4147-A177-3AD203B41FA5}">
                      <a16:colId xmlns:a16="http://schemas.microsoft.com/office/drawing/2014/main" val="20002"/>
                    </a:ext>
                  </a:extLst>
                </a:gridCol>
                <a:gridCol w="1677133">
                  <a:extLst>
                    <a:ext uri="{9D8B030D-6E8A-4147-A177-3AD203B41FA5}">
                      <a16:colId xmlns:a16="http://schemas.microsoft.com/office/drawing/2014/main" val="20003"/>
                    </a:ext>
                  </a:extLst>
                </a:gridCol>
                <a:gridCol w="2971799">
                  <a:extLst>
                    <a:ext uri="{9D8B030D-6E8A-4147-A177-3AD203B41FA5}">
                      <a16:colId xmlns:a16="http://schemas.microsoft.com/office/drawing/2014/main" val="20004"/>
                    </a:ext>
                  </a:extLst>
                </a:gridCol>
              </a:tblGrid>
              <a:tr h="1671483">
                <a:tc>
                  <a:txBody>
                    <a:bodyPr/>
                    <a:lstStyle/>
                    <a:p>
                      <a:pPr>
                        <a:lnSpc>
                          <a:spcPct val="115000"/>
                        </a:lnSpc>
                        <a:spcAft>
                          <a:spcPts val="0"/>
                        </a:spcAft>
                      </a:pPr>
                      <a:r>
                        <a:rPr lang="mn-MN" sz="1200" dirty="0">
                          <a:solidFill>
                            <a:srgbClr val="002060"/>
                          </a:solidFill>
                          <a:effectLst/>
                          <a:latin typeface="Arial" pitchFamily="34" charset="0"/>
                          <a:ea typeface="Calibri"/>
                          <a:cs typeface="Arial" pitchFamily="34" charset="0"/>
                        </a:rPr>
                        <a:t>4</a:t>
                      </a:r>
                      <a:endParaRPr lang="en-US" sz="1200" dirty="0">
                        <a:solidFill>
                          <a:srgbClr val="002060"/>
                        </a:solidFill>
                        <a:effectLst/>
                        <a:latin typeface="Arial" pitchFamily="34" charset="0"/>
                        <a:ea typeface="Calibri"/>
                        <a:cs typeface="Arial" pitchFamily="34" charset="0"/>
                      </a:endParaRPr>
                    </a:p>
                  </a:txBody>
                  <a:tcPr marL="57130" marR="57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06000"/>
                        </a:lnSpc>
                        <a:spcAft>
                          <a:spcPts val="0"/>
                        </a:spcAft>
                      </a:pPr>
                      <a:r>
                        <a:rPr lang="mn-MN" sz="1200" dirty="0">
                          <a:solidFill>
                            <a:srgbClr val="002060"/>
                          </a:solidFill>
                          <a:effectLst/>
                          <a:latin typeface="Arial" pitchFamily="34" charset="0"/>
                          <a:ea typeface="Calibri"/>
                          <a:cs typeface="Arial" pitchFamily="34" charset="0"/>
                        </a:rPr>
                        <a:t>3.6.9 </a:t>
                      </a:r>
                      <a:r>
                        <a:rPr lang="en-US" sz="1200" dirty="0" err="1">
                          <a:solidFill>
                            <a:srgbClr val="002060"/>
                          </a:solidFill>
                          <a:effectLst/>
                          <a:latin typeface="Arial" pitchFamily="34" charset="0"/>
                          <a:ea typeface="Calibri"/>
                          <a:cs typeface="Arial" pitchFamily="34" charset="0"/>
                        </a:rPr>
                        <a:t>Говь-Угтаал</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суман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дахь</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ахмадын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сувил</a:t>
                      </a:r>
                      <a:r>
                        <a:rPr lang="mn-MN" sz="1200" dirty="0">
                          <a:solidFill>
                            <a:srgbClr val="002060"/>
                          </a:solidFill>
                          <a:effectLst/>
                          <a:latin typeface="Arial" pitchFamily="34" charset="0"/>
                          <a:ea typeface="Calibri"/>
                          <a:cs typeface="Arial" pitchFamily="34" charset="0"/>
                        </a:rPr>
                        <a:t>а</a:t>
                      </a:r>
                      <a:r>
                        <a:rPr lang="en-US" sz="1200" dirty="0" err="1">
                          <a:solidFill>
                            <a:srgbClr val="002060"/>
                          </a:solidFill>
                          <a:effectLst/>
                          <a:latin typeface="Arial" pitchFamily="34" charset="0"/>
                          <a:ea typeface="Calibri"/>
                          <a:cs typeface="Arial" pitchFamily="34" charset="0"/>
                        </a:rPr>
                        <a:t>лыг</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сэргээн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ажиллуулна</a:t>
                      </a:r>
                      <a:r>
                        <a:rPr lang="en-US" sz="1200" dirty="0">
                          <a:solidFill>
                            <a:srgbClr val="002060"/>
                          </a:solidFill>
                          <a:effectLst/>
                          <a:latin typeface="Arial" pitchFamily="34" charset="0"/>
                          <a:ea typeface="Calibri"/>
                          <a:cs typeface="Arial" pitchFamily="34" charset="0"/>
                        </a:rPr>
                        <a:t>.</a:t>
                      </a: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06000"/>
                        </a:lnSpc>
                        <a:spcAft>
                          <a:spcPts val="0"/>
                        </a:spcAft>
                      </a:pPr>
                      <a:r>
                        <a:rPr lang="en-US" sz="1200" dirty="0" err="1">
                          <a:solidFill>
                            <a:srgbClr val="002060"/>
                          </a:solidFill>
                          <a:effectLst/>
                          <a:latin typeface="Arial" pitchFamily="34" charset="0"/>
                          <a:ea typeface="Calibri"/>
                          <a:cs typeface="Arial" pitchFamily="34" charset="0"/>
                        </a:rPr>
                        <a:t>Сувиллын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үйл</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ажиллагаа</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эхэлсэн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байх</a:t>
                      </a:r>
                      <a:endParaRPr lang="en-US" sz="1200" dirty="0">
                        <a:solidFill>
                          <a:srgbClr val="002060"/>
                        </a:solidFill>
                        <a:effectLst/>
                        <a:latin typeface="Arial" pitchFamily="34" charset="0"/>
                        <a:ea typeface="Calibri"/>
                        <a:cs typeface="Arial" pitchFamily="34" charset="0"/>
                      </a:endParaRP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06000"/>
                        </a:lnSpc>
                        <a:spcAft>
                          <a:spcPts val="0"/>
                        </a:spcAft>
                      </a:pPr>
                      <a:r>
                        <a:rPr lang="en-US" sz="1200">
                          <a:solidFill>
                            <a:srgbClr val="002060"/>
                          </a:solidFill>
                          <a:effectLst/>
                          <a:latin typeface="Arial" pitchFamily="34" charset="0"/>
                          <a:ea typeface="Calibri"/>
                          <a:cs typeface="Arial" pitchFamily="34" charset="0"/>
                        </a:rPr>
                        <a:t>Зүүн бүсийн сумдын ахмадууд амарч, сувилуулах орчин нөхцөл бүрдэнэ. </a:t>
                      </a: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6350" algn="just">
                        <a:lnSpc>
                          <a:spcPct val="115000"/>
                        </a:lnSpc>
                        <a:spcAft>
                          <a:spcPts val="0"/>
                        </a:spcAft>
                      </a:pPr>
                      <a:r>
                        <a:rPr lang="en-US" sz="1200">
                          <a:solidFill>
                            <a:srgbClr val="002060"/>
                          </a:solidFill>
                          <a:effectLst/>
                          <a:latin typeface="Arial" pitchFamily="34" charset="0"/>
                          <a:ea typeface="Times New Roman"/>
                          <a:cs typeface="Arial" pitchFamily="34" charset="0"/>
                        </a:rPr>
                        <a:t>Говь-Угтаал </a:t>
                      </a:r>
                      <a:r>
                        <a:rPr lang="mn-MN" sz="1200">
                          <a:solidFill>
                            <a:srgbClr val="002060"/>
                          </a:solidFill>
                          <a:effectLst/>
                          <a:latin typeface="Arial" pitchFamily="34" charset="0"/>
                          <a:ea typeface="Times New Roman"/>
                          <a:cs typeface="Arial" pitchFamily="34" charset="0"/>
                        </a:rPr>
                        <a:t>суманд үйл ажиллагаа явуулж буй “А</a:t>
                      </a:r>
                      <a:r>
                        <a:rPr lang="en-US" sz="1200">
                          <a:solidFill>
                            <a:srgbClr val="002060"/>
                          </a:solidFill>
                          <a:effectLst/>
                          <a:latin typeface="Arial" pitchFamily="34" charset="0"/>
                          <a:ea typeface="Times New Roman"/>
                          <a:cs typeface="Arial" pitchFamily="34" charset="0"/>
                        </a:rPr>
                        <a:t>жирхайн дэвжих</a:t>
                      </a:r>
                      <a:r>
                        <a:rPr lang="mn-MN" sz="1200">
                          <a:solidFill>
                            <a:srgbClr val="002060"/>
                          </a:solidFill>
                          <a:effectLst/>
                          <a:latin typeface="Arial" pitchFamily="34" charset="0"/>
                          <a:ea typeface="Times New Roman"/>
                          <a:cs typeface="Arial" pitchFamily="34" charset="0"/>
                        </a:rPr>
                        <a:t>”</a:t>
                      </a:r>
                      <a:r>
                        <a:rPr lang="en-US" sz="1200">
                          <a:solidFill>
                            <a:srgbClr val="002060"/>
                          </a:solidFill>
                          <a:effectLst/>
                          <a:latin typeface="Arial" pitchFamily="34" charset="0"/>
                          <a:ea typeface="Times New Roman"/>
                          <a:cs typeface="Arial" pitchFamily="34" charset="0"/>
                        </a:rPr>
                        <a:t> хоршоотой хамтран ажиллаж </a:t>
                      </a:r>
                      <a:r>
                        <a:rPr lang="mn-MN" sz="1200">
                          <a:solidFill>
                            <a:srgbClr val="002060"/>
                          </a:solidFill>
                          <a:effectLst/>
                          <a:latin typeface="Arial" pitchFamily="34" charset="0"/>
                          <a:ea typeface="Times New Roman"/>
                          <a:cs typeface="Arial" pitchFamily="34" charset="0"/>
                        </a:rPr>
                        <a:t>тус суман дахь </a:t>
                      </a:r>
                      <a:r>
                        <a:rPr lang="en-US" sz="1200">
                          <a:solidFill>
                            <a:srgbClr val="002060"/>
                          </a:solidFill>
                          <a:effectLst/>
                          <a:latin typeface="Arial" pitchFamily="34" charset="0"/>
                          <a:ea typeface="Times New Roman"/>
                          <a:cs typeface="Arial" pitchFamily="34" charset="0"/>
                        </a:rPr>
                        <a:t> "Ахмадын амралт"-ы</a:t>
                      </a:r>
                      <a:r>
                        <a:rPr lang="mn-MN" sz="1200">
                          <a:solidFill>
                            <a:srgbClr val="002060"/>
                          </a:solidFill>
                          <a:effectLst/>
                          <a:latin typeface="Arial" pitchFamily="34" charset="0"/>
                          <a:ea typeface="Times New Roman"/>
                          <a:cs typeface="Arial" pitchFamily="34" charset="0"/>
                        </a:rPr>
                        <a:t>г тогтмол </a:t>
                      </a:r>
                      <a:r>
                        <a:rPr lang="en-US" sz="1200">
                          <a:solidFill>
                            <a:srgbClr val="002060"/>
                          </a:solidFill>
                          <a:effectLst/>
                          <a:latin typeface="Arial" pitchFamily="34" charset="0"/>
                          <a:ea typeface="Times New Roman"/>
                          <a:cs typeface="Arial" pitchFamily="34" charset="0"/>
                        </a:rPr>
                        <a:t>үйл ажиллагаа</a:t>
                      </a:r>
                      <a:r>
                        <a:rPr lang="mn-MN" sz="1200">
                          <a:solidFill>
                            <a:srgbClr val="002060"/>
                          </a:solidFill>
                          <a:effectLst/>
                          <a:latin typeface="Arial" pitchFamily="34" charset="0"/>
                          <a:ea typeface="Times New Roman"/>
                          <a:cs typeface="Arial" pitchFamily="34" charset="0"/>
                        </a:rPr>
                        <a:t>тай болгохоор</a:t>
                      </a:r>
                      <a:r>
                        <a:rPr lang="en-US" sz="1200">
                          <a:solidFill>
                            <a:srgbClr val="002060"/>
                          </a:solidFill>
                          <a:effectLst/>
                          <a:latin typeface="Arial" pitchFamily="34" charset="0"/>
                          <a:ea typeface="Times New Roman"/>
                          <a:cs typeface="Arial" pitchFamily="34" charset="0"/>
                        </a:rPr>
                        <a:t> төлөвлөн ажиллаж байгаа бөгөөд</a:t>
                      </a:r>
                      <a:r>
                        <a:rPr lang="mn-MN" sz="1200">
                          <a:solidFill>
                            <a:srgbClr val="002060"/>
                          </a:solidFill>
                          <a:effectLst/>
                          <a:latin typeface="Arial" pitchFamily="34" charset="0"/>
                          <a:ea typeface="Times New Roman"/>
                          <a:cs typeface="Arial" pitchFamily="34" charset="0"/>
                        </a:rPr>
                        <a:t> ажил</a:t>
                      </a:r>
                      <a:r>
                        <a:rPr lang="en-US" sz="1200">
                          <a:solidFill>
                            <a:srgbClr val="002060"/>
                          </a:solidFill>
                          <a:effectLst/>
                          <a:latin typeface="Arial" pitchFamily="34" charset="0"/>
                          <a:ea typeface="Times New Roman"/>
                          <a:cs typeface="Arial" pitchFamily="34" charset="0"/>
                        </a:rPr>
                        <a:t> тооцоо судалгааны шатанд</a:t>
                      </a:r>
                      <a:r>
                        <a:rPr lang="mn-MN" sz="1200">
                          <a:solidFill>
                            <a:srgbClr val="002060"/>
                          </a:solidFill>
                          <a:effectLst/>
                          <a:latin typeface="Arial" pitchFamily="34" charset="0"/>
                          <a:ea typeface="Times New Roman"/>
                          <a:cs typeface="Arial" pitchFamily="34" charset="0"/>
                        </a:rPr>
                        <a:t>аа</a:t>
                      </a:r>
                      <a:r>
                        <a:rPr lang="en-US" sz="1200">
                          <a:solidFill>
                            <a:srgbClr val="002060"/>
                          </a:solidFill>
                          <a:effectLst/>
                          <a:latin typeface="Arial" pitchFamily="34" charset="0"/>
                          <a:ea typeface="Times New Roman"/>
                          <a:cs typeface="Arial" pitchFamily="34" charset="0"/>
                        </a:rPr>
                        <a:t> явж байна.</a:t>
                      </a:r>
                      <a:r>
                        <a:rPr lang="mn-MN" sz="1200">
                          <a:solidFill>
                            <a:srgbClr val="002060"/>
                          </a:solidFill>
                          <a:effectLst/>
                          <a:latin typeface="Arial" pitchFamily="34" charset="0"/>
                          <a:ea typeface="Times New Roman"/>
                          <a:cs typeface="Arial" pitchFamily="34" charset="0"/>
                        </a:rPr>
                        <a:t>     хөрөнгө</a:t>
                      </a:r>
                      <a:endParaRPr lang="en-US" sz="1200">
                        <a:solidFill>
                          <a:srgbClr val="002060"/>
                        </a:solidFill>
                        <a:effectLst/>
                        <a:latin typeface="Arial" pitchFamily="34" charset="0"/>
                        <a:ea typeface="Calibri"/>
                        <a:cs typeface="Arial" pitchFamily="34" charset="0"/>
                      </a:endParaRP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1671483">
                <a:tc>
                  <a:txBody>
                    <a:bodyPr/>
                    <a:lstStyle/>
                    <a:p>
                      <a:pPr>
                        <a:lnSpc>
                          <a:spcPct val="115000"/>
                        </a:lnSpc>
                        <a:spcAft>
                          <a:spcPts val="0"/>
                        </a:spcAft>
                      </a:pPr>
                      <a:r>
                        <a:rPr lang="mn-MN" sz="1200">
                          <a:solidFill>
                            <a:srgbClr val="002060"/>
                          </a:solidFill>
                          <a:effectLst/>
                          <a:latin typeface="Arial" pitchFamily="34" charset="0"/>
                          <a:ea typeface="Calibri"/>
                          <a:cs typeface="Arial" pitchFamily="34" charset="0"/>
                        </a:rPr>
                        <a:t> </a:t>
                      </a:r>
                      <a:endParaRPr lang="en-US" sz="1200">
                        <a:solidFill>
                          <a:srgbClr val="002060"/>
                        </a:solidFill>
                        <a:effectLst/>
                        <a:latin typeface="Arial" pitchFamily="34" charset="0"/>
                        <a:ea typeface="Calibri"/>
                        <a:cs typeface="Arial" pitchFamily="34" charset="0"/>
                      </a:endParaRPr>
                    </a:p>
                    <a:p>
                      <a:pPr>
                        <a:lnSpc>
                          <a:spcPct val="115000"/>
                        </a:lnSpc>
                        <a:spcAft>
                          <a:spcPts val="0"/>
                        </a:spcAft>
                      </a:pPr>
                      <a:r>
                        <a:rPr lang="mn-MN" sz="1200">
                          <a:solidFill>
                            <a:srgbClr val="002060"/>
                          </a:solidFill>
                          <a:effectLst/>
                          <a:latin typeface="Arial" pitchFamily="34" charset="0"/>
                          <a:ea typeface="Calibri"/>
                          <a:cs typeface="Arial" pitchFamily="34" charset="0"/>
                        </a:rPr>
                        <a:t> </a:t>
                      </a:r>
                      <a:endParaRPr lang="en-US" sz="1200">
                        <a:solidFill>
                          <a:srgbClr val="002060"/>
                        </a:solidFill>
                        <a:effectLst/>
                        <a:latin typeface="Arial" pitchFamily="34" charset="0"/>
                        <a:ea typeface="Calibri"/>
                        <a:cs typeface="Arial" pitchFamily="34" charset="0"/>
                      </a:endParaRPr>
                    </a:p>
                    <a:p>
                      <a:pPr>
                        <a:lnSpc>
                          <a:spcPct val="115000"/>
                        </a:lnSpc>
                        <a:spcAft>
                          <a:spcPts val="0"/>
                        </a:spcAft>
                      </a:pPr>
                      <a:r>
                        <a:rPr lang="mn-MN" sz="1200">
                          <a:solidFill>
                            <a:srgbClr val="002060"/>
                          </a:solidFill>
                          <a:effectLst/>
                          <a:latin typeface="Arial" pitchFamily="34" charset="0"/>
                          <a:ea typeface="Calibri"/>
                          <a:cs typeface="Arial" pitchFamily="34" charset="0"/>
                        </a:rPr>
                        <a:t> </a:t>
                      </a:r>
                      <a:endParaRPr lang="en-US" sz="1200">
                        <a:solidFill>
                          <a:srgbClr val="002060"/>
                        </a:solidFill>
                        <a:effectLst/>
                        <a:latin typeface="Arial" pitchFamily="34" charset="0"/>
                        <a:ea typeface="Calibri"/>
                        <a:cs typeface="Arial" pitchFamily="34" charset="0"/>
                      </a:endParaRPr>
                    </a:p>
                    <a:p>
                      <a:pPr>
                        <a:lnSpc>
                          <a:spcPct val="115000"/>
                        </a:lnSpc>
                        <a:spcAft>
                          <a:spcPts val="0"/>
                        </a:spcAft>
                      </a:pPr>
                      <a:r>
                        <a:rPr lang="mn-MN" sz="1200">
                          <a:solidFill>
                            <a:srgbClr val="002060"/>
                          </a:solidFill>
                          <a:effectLst/>
                          <a:latin typeface="Arial" pitchFamily="34" charset="0"/>
                          <a:ea typeface="Calibri"/>
                          <a:cs typeface="Arial" pitchFamily="34" charset="0"/>
                        </a:rPr>
                        <a:t> </a:t>
                      </a:r>
                      <a:endParaRPr lang="en-US" sz="1200">
                        <a:solidFill>
                          <a:srgbClr val="002060"/>
                        </a:solidFill>
                        <a:effectLst/>
                        <a:latin typeface="Arial" pitchFamily="34" charset="0"/>
                        <a:ea typeface="Calibri"/>
                        <a:cs typeface="Arial" pitchFamily="34" charset="0"/>
                      </a:endParaRPr>
                    </a:p>
                    <a:p>
                      <a:pPr>
                        <a:lnSpc>
                          <a:spcPct val="115000"/>
                        </a:lnSpc>
                        <a:spcAft>
                          <a:spcPts val="0"/>
                        </a:spcAft>
                      </a:pPr>
                      <a:r>
                        <a:rPr lang="mn-MN" sz="1200">
                          <a:solidFill>
                            <a:srgbClr val="002060"/>
                          </a:solidFill>
                          <a:effectLst/>
                          <a:latin typeface="Arial" pitchFamily="34" charset="0"/>
                          <a:ea typeface="Calibri"/>
                          <a:cs typeface="Arial" pitchFamily="34" charset="0"/>
                        </a:rPr>
                        <a:t>5</a:t>
                      </a:r>
                      <a:endParaRPr lang="en-US" sz="1200">
                        <a:solidFill>
                          <a:srgbClr val="002060"/>
                        </a:solidFill>
                        <a:effectLst/>
                        <a:latin typeface="Arial" pitchFamily="34" charset="0"/>
                        <a:ea typeface="Calibri"/>
                        <a:cs typeface="Arial" pitchFamily="34" charset="0"/>
                      </a:endParaRPr>
                    </a:p>
                  </a:txBody>
                  <a:tcPr marL="57130" marR="57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solidFill>
                            <a:srgbClr val="002060"/>
                          </a:solidFill>
                          <a:effectLst/>
                          <a:latin typeface="Arial" pitchFamily="34" charset="0"/>
                          <a:ea typeface="Calibri"/>
                          <a:cs typeface="Arial" pitchFamily="34" charset="0"/>
                        </a:rPr>
                        <a:t>Өлзийт сумын Соёлын төвийн барилгын ажлыг эхлүүлнэ</a:t>
                      </a:r>
                      <a:endParaRPr lang="en-US" sz="1200">
                        <a:solidFill>
                          <a:srgbClr val="002060"/>
                        </a:solidFill>
                        <a:effectLst/>
                        <a:latin typeface="Arial" pitchFamily="34" charset="0"/>
                        <a:ea typeface="Calibri"/>
                        <a:cs typeface="Arial" pitchFamily="34" charset="0"/>
                      </a:endParaRP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102870" algn="just">
                        <a:spcAft>
                          <a:spcPts val="0"/>
                        </a:spcAft>
                      </a:pPr>
                      <a:r>
                        <a:rPr lang="mn-MN" sz="1200" dirty="0">
                          <a:solidFill>
                            <a:srgbClr val="002060"/>
                          </a:solidFill>
                          <a:effectLst/>
                          <a:latin typeface="Arial" pitchFamily="34" charset="0"/>
                          <a:ea typeface="Times New Roman"/>
                          <a:cs typeface="Arial" pitchFamily="34" charset="0"/>
                        </a:rPr>
                        <a:t>Соёлын төвийн барилгын ажил эхэлсэн байх</a:t>
                      </a:r>
                      <a:endParaRPr lang="en-US" sz="1200" dirty="0">
                        <a:solidFill>
                          <a:srgbClr val="002060"/>
                        </a:solidFill>
                        <a:effectLst/>
                        <a:latin typeface="Arial" pitchFamily="34" charset="0"/>
                        <a:ea typeface="Times New Roman"/>
                        <a:cs typeface="Arial" pitchFamily="34" charset="0"/>
                      </a:endParaRP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Барилгын ажлын гүйцэтгэл 30</a:t>
                      </a:r>
                      <a:r>
                        <a:rPr lang="en-US" sz="1200" dirty="0">
                          <a:solidFill>
                            <a:srgbClr val="002060"/>
                          </a:solidFill>
                          <a:effectLst/>
                          <a:latin typeface="Arial" pitchFamily="34" charset="0"/>
                          <a:ea typeface="Calibri"/>
                          <a:cs typeface="Arial" pitchFamily="34" charset="0"/>
                        </a:rPr>
                        <a:t>%</a:t>
                      </a:r>
                      <a:r>
                        <a:rPr lang="mn-MN" sz="1200" dirty="0">
                          <a:solidFill>
                            <a:srgbClr val="002060"/>
                          </a:solidFill>
                          <a:effectLst/>
                          <a:latin typeface="Arial" pitchFamily="34" charset="0"/>
                          <a:ea typeface="Calibri"/>
                          <a:cs typeface="Arial" pitchFamily="34" charset="0"/>
                        </a:rPr>
                        <a:t> хүрсэн байна.</a:t>
                      </a:r>
                      <a:endParaRPr lang="en-US" sz="1200" dirty="0">
                        <a:solidFill>
                          <a:srgbClr val="002060"/>
                        </a:solidFill>
                        <a:effectLst/>
                        <a:latin typeface="Arial" pitchFamily="34" charset="0"/>
                        <a:ea typeface="Calibri"/>
                        <a:cs typeface="Arial" pitchFamily="34" charset="0"/>
                      </a:endParaRPr>
                    </a:p>
                  </a:txBody>
                  <a:tcPr marL="57130" marR="57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solidFill>
                            <a:srgbClr val="002060"/>
                          </a:solidFill>
                          <a:effectLst/>
                          <a:latin typeface="Arial" pitchFamily="34" charset="0"/>
                          <a:ea typeface="Calibri"/>
                          <a:cs typeface="Arial" pitchFamily="34" charset="0"/>
                        </a:rPr>
                        <a:t>Өлзийт суманд 250 хүний суудалтай соёлын төвийн барилга баригдахаар 1529.4 сая төгрөг батлагдснаас 2018 онд 564.7 сая төгрөг нь тусгагдсан. Барилгын угсралтын гүйцэтгэгчээр “БҮҮХ” ХХК-тай гэрээ байгуулагдан барилгын газар шорооны ажил эхлэж байна.   /хугацаа/</a:t>
                      </a:r>
                      <a:endParaRPr lang="en-US" sz="1200" dirty="0">
                        <a:solidFill>
                          <a:srgbClr val="002060"/>
                        </a:solidFill>
                        <a:effectLst/>
                        <a:latin typeface="Arial" pitchFamily="34" charset="0"/>
                        <a:ea typeface="Calibri"/>
                        <a:cs typeface="Arial" pitchFamily="34" charset="0"/>
                      </a:endParaRP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3134031">
                <a:tc>
                  <a:txBody>
                    <a:bodyPr/>
                    <a:lstStyle/>
                    <a:p>
                      <a:pPr>
                        <a:lnSpc>
                          <a:spcPct val="115000"/>
                        </a:lnSpc>
                        <a:spcAft>
                          <a:spcPts val="0"/>
                        </a:spcAft>
                      </a:pPr>
                      <a:r>
                        <a:rPr lang="mn-MN" sz="1200">
                          <a:solidFill>
                            <a:srgbClr val="002060"/>
                          </a:solidFill>
                          <a:effectLst/>
                          <a:latin typeface="Arial" pitchFamily="34" charset="0"/>
                          <a:ea typeface="Calibri"/>
                          <a:cs typeface="Arial" pitchFamily="34" charset="0"/>
                        </a:rPr>
                        <a:t>6</a:t>
                      </a:r>
                      <a:endParaRPr lang="en-US" sz="1200">
                        <a:solidFill>
                          <a:srgbClr val="002060"/>
                        </a:solidFill>
                        <a:effectLst/>
                        <a:latin typeface="Arial" pitchFamily="34" charset="0"/>
                        <a:ea typeface="Calibri"/>
                        <a:cs typeface="Arial" pitchFamily="34" charset="0"/>
                      </a:endParaRPr>
                    </a:p>
                  </a:txBody>
                  <a:tcPr marL="57130" marR="57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solidFill>
                            <a:srgbClr val="002060"/>
                          </a:solidFill>
                          <a:effectLst/>
                          <a:latin typeface="Arial" pitchFamily="34" charset="0"/>
                          <a:ea typeface="Calibri"/>
                          <a:cs typeface="Arial" pitchFamily="34" charset="0"/>
                        </a:rPr>
                        <a:t>4.1.3 Хадлан тэжээлийн үйлдвэрлэлийг нэмэгдүүлэх   </a:t>
                      </a:r>
                      <a:endParaRPr lang="en-US" sz="1200">
                        <a:solidFill>
                          <a:srgbClr val="002060"/>
                        </a:solidFill>
                        <a:effectLst/>
                        <a:latin typeface="Arial" pitchFamily="34" charset="0"/>
                        <a:ea typeface="Calibri"/>
                        <a:cs typeface="Arial" pitchFamily="34" charset="0"/>
                      </a:endParaRPr>
                    </a:p>
                  </a:txBody>
                  <a:tcPr marL="57130" marR="57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en-US" sz="1200">
                          <a:solidFill>
                            <a:srgbClr val="002060"/>
                          </a:solidFill>
                          <a:effectLst/>
                          <a:latin typeface="Arial" pitchFamily="34" charset="0"/>
                          <a:ea typeface="Calibri"/>
                          <a:cs typeface="Arial" pitchFamily="34" charset="0"/>
                        </a:rPr>
                        <a:t>Дэрэн суманд байгуулагдсан тэжээлийн ургамал тариалах ОНӨААТҮГ-ын үйл ажиллагааг өргөжүүлж</a:t>
                      </a:r>
                      <a:r>
                        <a:rPr lang="mn-MN" sz="1200">
                          <a:solidFill>
                            <a:srgbClr val="002060"/>
                          </a:solidFill>
                          <a:effectLst/>
                          <a:latin typeface="Arial" pitchFamily="34" charset="0"/>
                          <a:ea typeface="Calibri"/>
                          <a:cs typeface="Arial" pitchFamily="34" charset="0"/>
                        </a:rPr>
                        <a:t> малын тэжээлийн ургамал тариалах иргэд, ААН-ийн үйл ажиллагааг дэмжсэнээр тариалсан талбайг 5-аас доошгүй га-аар нэмэгдүүлэх</a:t>
                      </a:r>
                      <a:endParaRPr lang="en-US" sz="1200">
                        <a:solidFill>
                          <a:srgbClr val="002060"/>
                        </a:solidFill>
                        <a:effectLst/>
                        <a:latin typeface="Arial" pitchFamily="34" charset="0"/>
                        <a:ea typeface="Calibri"/>
                        <a:cs typeface="Arial" pitchFamily="34" charset="0"/>
                      </a:endParaRP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Тэжээлийн нэг ба олон наст ургамал тариалах  талбайн хэмжээг 5-аас доошгүй га-р нэмэгдүүлэн, тэжээлийн хангамжийн хувь нэмэгдэнэ</a:t>
                      </a:r>
                      <a:endParaRPr lang="en-US" sz="1200" dirty="0">
                        <a:solidFill>
                          <a:srgbClr val="002060"/>
                        </a:solidFill>
                        <a:effectLst/>
                        <a:latin typeface="Arial" pitchFamily="34" charset="0"/>
                        <a:ea typeface="Calibri"/>
                        <a:cs typeface="Arial" pitchFamily="34" charset="0"/>
                      </a:endParaRPr>
                    </a:p>
                  </a:txBody>
                  <a:tcPr marL="57130" marR="57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dirty="0">
                          <a:solidFill>
                            <a:srgbClr val="002060"/>
                          </a:solidFill>
                          <a:effectLst/>
                          <a:latin typeface="Arial" pitchFamily="34" charset="0"/>
                          <a:ea typeface="Calibri"/>
                          <a:cs typeface="Arial" pitchFamily="34" charset="0"/>
                        </a:rPr>
                        <a:t> </a:t>
                      </a:r>
                      <a:endParaRPr lang="en-US" sz="1200" dirty="0">
                        <a:solidFill>
                          <a:srgbClr val="002060"/>
                        </a:solidFill>
                        <a:effectLst/>
                        <a:latin typeface="Arial" pitchFamily="34" charset="0"/>
                        <a:ea typeface="Calibri"/>
                        <a:cs typeface="Arial" pitchFamily="34" charset="0"/>
                      </a:endParaRPr>
                    </a:p>
                    <a:p>
                      <a:pPr>
                        <a:lnSpc>
                          <a:spcPct val="115000"/>
                        </a:lnSpc>
                        <a:spcAft>
                          <a:spcPts val="0"/>
                        </a:spcAft>
                      </a:pPr>
                      <a:r>
                        <a:rPr lang="mn-MN" sz="1200" dirty="0">
                          <a:solidFill>
                            <a:srgbClr val="002060"/>
                          </a:solidFill>
                          <a:effectLst/>
                          <a:latin typeface="Arial" pitchFamily="34" charset="0"/>
                          <a:ea typeface="Calibri"/>
                          <a:cs typeface="Arial" pitchFamily="34" charset="0"/>
                        </a:rPr>
                        <a:t> </a:t>
                      </a:r>
                      <a:endParaRPr lang="en-US" sz="1200" dirty="0">
                        <a:solidFill>
                          <a:srgbClr val="002060"/>
                        </a:solidFill>
                        <a:effectLst/>
                        <a:latin typeface="Arial" pitchFamily="34" charset="0"/>
                        <a:ea typeface="Calibri"/>
                        <a:cs typeface="Arial" pitchFamily="34" charset="0"/>
                      </a:endParaRPr>
                    </a:p>
                    <a:p>
                      <a:pPr>
                        <a:lnSpc>
                          <a:spcPct val="115000"/>
                        </a:lnSpc>
                        <a:spcAft>
                          <a:spcPts val="0"/>
                        </a:spcAft>
                      </a:pPr>
                      <a:r>
                        <a:rPr lang="mn-MN" sz="1200" dirty="0">
                          <a:solidFill>
                            <a:srgbClr val="002060"/>
                          </a:solidFill>
                          <a:effectLst/>
                          <a:latin typeface="Arial" pitchFamily="34" charset="0"/>
                          <a:ea typeface="Calibri"/>
                          <a:cs typeface="Arial" pitchFamily="34" charset="0"/>
                        </a:rPr>
                        <a:t> </a:t>
                      </a:r>
                      <a:endParaRPr lang="en-US" sz="1200" dirty="0">
                        <a:solidFill>
                          <a:srgbClr val="002060"/>
                        </a:solidFill>
                        <a:effectLst/>
                        <a:latin typeface="Arial" pitchFamily="34" charset="0"/>
                        <a:ea typeface="Calibri"/>
                        <a:cs typeface="Arial" pitchFamily="34" charset="0"/>
                      </a:endParaRPr>
                    </a:p>
                    <a:p>
                      <a:pPr>
                        <a:lnSpc>
                          <a:spcPct val="115000"/>
                        </a:lnSpc>
                        <a:spcAft>
                          <a:spcPts val="0"/>
                        </a:spcAft>
                      </a:pPr>
                      <a:r>
                        <a:rPr lang="mn-MN" sz="1200" dirty="0">
                          <a:solidFill>
                            <a:srgbClr val="002060"/>
                          </a:solidFill>
                          <a:effectLst/>
                          <a:latin typeface="Arial" pitchFamily="34" charset="0"/>
                          <a:ea typeface="Calibri"/>
                          <a:cs typeface="Arial" pitchFamily="34" charset="0"/>
                        </a:rPr>
                        <a:t> </a:t>
                      </a:r>
                      <a:endParaRPr lang="en-US" sz="1200" dirty="0">
                        <a:solidFill>
                          <a:srgbClr val="002060"/>
                        </a:solidFill>
                        <a:effectLst/>
                        <a:latin typeface="Arial" pitchFamily="34" charset="0"/>
                        <a:ea typeface="Calibri"/>
                        <a:cs typeface="Arial" pitchFamily="34" charset="0"/>
                      </a:endParaRPr>
                    </a:p>
                    <a:p>
                      <a:pPr>
                        <a:lnSpc>
                          <a:spcPct val="115000"/>
                        </a:lnSpc>
                        <a:spcAft>
                          <a:spcPts val="0"/>
                        </a:spcAft>
                      </a:pPr>
                      <a:r>
                        <a:rPr lang="mn-MN" sz="1200" dirty="0">
                          <a:solidFill>
                            <a:srgbClr val="002060"/>
                          </a:solidFill>
                          <a:effectLst/>
                          <a:latin typeface="Arial" pitchFamily="34" charset="0"/>
                          <a:ea typeface="Calibri"/>
                          <a:cs typeface="Arial" pitchFamily="34" charset="0"/>
                        </a:rPr>
                        <a:t> </a:t>
                      </a:r>
                      <a:endParaRPr lang="en-US" sz="1200" dirty="0">
                        <a:solidFill>
                          <a:srgbClr val="002060"/>
                        </a:solidFill>
                        <a:effectLst/>
                        <a:latin typeface="Arial" pitchFamily="34" charset="0"/>
                        <a:ea typeface="Calibri"/>
                        <a:cs typeface="Arial" pitchFamily="34" charset="0"/>
                      </a:endParaRPr>
                    </a:p>
                    <a:p>
                      <a:pPr>
                        <a:lnSpc>
                          <a:spcPct val="115000"/>
                        </a:lnSpc>
                        <a:spcAft>
                          <a:spcPts val="0"/>
                        </a:spcAft>
                      </a:pPr>
                      <a:r>
                        <a:rPr lang="mn-MN" sz="1200" dirty="0">
                          <a:solidFill>
                            <a:srgbClr val="002060"/>
                          </a:solidFill>
                          <a:effectLst/>
                          <a:latin typeface="Arial" pitchFamily="34" charset="0"/>
                          <a:ea typeface="Calibri"/>
                          <a:cs typeface="Arial" pitchFamily="34" charset="0"/>
                        </a:rPr>
                        <a:t> </a:t>
                      </a:r>
                      <a:endParaRPr lang="en-US" sz="1200" dirty="0">
                        <a:solidFill>
                          <a:srgbClr val="002060"/>
                        </a:solidFill>
                        <a:effectLst/>
                        <a:latin typeface="Arial" pitchFamily="34" charset="0"/>
                        <a:ea typeface="Calibri"/>
                        <a:cs typeface="Arial" pitchFamily="34" charset="0"/>
                      </a:endParaRPr>
                    </a:p>
                    <a:p>
                      <a:pPr>
                        <a:lnSpc>
                          <a:spcPct val="115000"/>
                        </a:lnSpc>
                        <a:spcAft>
                          <a:spcPts val="0"/>
                        </a:spcAft>
                      </a:pPr>
                      <a:r>
                        <a:rPr lang="mn-MN" sz="1200" dirty="0">
                          <a:solidFill>
                            <a:srgbClr val="002060"/>
                          </a:solidFill>
                          <a:effectLst/>
                          <a:latin typeface="Arial" pitchFamily="34" charset="0"/>
                          <a:ea typeface="Calibri"/>
                          <a:cs typeface="Arial" pitchFamily="34" charset="0"/>
                        </a:rPr>
                        <a:t> </a:t>
                      </a:r>
                      <a:endParaRPr lang="en-US" sz="1200" dirty="0">
                        <a:solidFill>
                          <a:srgbClr val="002060"/>
                        </a:solidFill>
                        <a:effectLst/>
                        <a:latin typeface="Arial" pitchFamily="34" charset="0"/>
                        <a:ea typeface="Calibri"/>
                        <a:cs typeface="Arial" pitchFamily="34" charset="0"/>
                      </a:endParaRPr>
                    </a:p>
                    <a:p>
                      <a:pPr>
                        <a:lnSpc>
                          <a:spcPct val="115000"/>
                        </a:lnSpc>
                        <a:spcAft>
                          <a:spcPts val="0"/>
                        </a:spcAft>
                      </a:pPr>
                      <a:r>
                        <a:rPr lang="mn-MN" sz="1200" dirty="0">
                          <a:solidFill>
                            <a:srgbClr val="002060"/>
                          </a:solidFill>
                          <a:effectLst/>
                          <a:latin typeface="Arial" pitchFamily="34" charset="0"/>
                          <a:ea typeface="Calibri"/>
                          <a:cs typeface="Arial" pitchFamily="34" charset="0"/>
                        </a:rPr>
                        <a:t>  Хэрэгжээгүй              з/б</a:t>
                      </a:r>
                      <a:endParaRPr lang="en-US" sz="1200" dirty="0">
                        <a:solidFill>
                          <a:srgbClr val="002060"/>
                        </a:solidFill>
                        <a:effectLst/>
                        <a:latin typeface="Arial" pitchFamily="34" charset="0"/>
                        <a:ea typeface="Calibri"/>
                        <a:cs typeface="Arial" pitchFamily="34" charset="0"/>
                      </a:endParaRPr>
                    </a:p>
                  </a:txBody>
                  <a:tcPr marL="57130" marR="57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72126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28625216"/>
              </p:ext>
            </p:extLst>
          </p:nvPr>
        </p:nvGraphicFramePr>
        <p:xfrm>
          <a:off x="0" y="0"/>
          <a:ext cx="9143999" cy="6629400"/>
        </p:xfrm>
        <a:graphic>
          <a:graphicData uri="http://schemas.openxmlformats.org/drawingml/2006/table">
            <a:tbl>
              <a:tblPr firstRow="1" firstCol="1" bandRow="1"/>
              <a:tblGrid>
                <a:gridCol w="339764">
                  <a:extLst>
                    <a:ext uri="{9D8B030D-6E8A-4147-A177-3AD203B41FA5}">
                      <a16:colId xmlns:a16="http://schemas.microsoft.com/office/drawing/2014/main" val="20000"/>
                    </a:ext>
                  </a:extLst>
                </a:gridCol>
                <a:gridCol w="2178812">
                  <a:extLst>
                    <a:ext uri="{9D8B030D-6E8A-4147-A177-3AD203B41FA5}">
                      <a16:colId xmlns:a16="http://schemas.microsoft.com/office/drawing/2014/main" val="20001"/>
                    </a:ext>
                  </a:extLst>
                </a:gridCol>
                <a:gridCol w="1656580">
                  <a:extLst>
                    <a:ext uri="{9D8B030D-6E8A-4147-A177-3AD203B41FA5}">
                      <a16:colId xmlns:a16="http://schemas.microsoft.com/office/drawing/2014/main" val="20002"/>
                    </a:ext>
                  </a:extLst>
                </a:gridCol>
                <a:gridCol w="1219740">
                  <a:extLst>
                    <a:ext uri="{9D8B030D-6E8A-4147-A177-3AD203B41FA5}">
                      <a16:colId xmlns:a16="http://schemas.microsoft.com/office/drawing/2014/main" val="20003"/>
                    </a:ext>
                  </a:extLst>
                </a:gridCol>
                <a:gridCol w="3098335">
                  <a:extLst>
                    <a:ext uri="{9D8B030D-6E8A-4147-A177-3AD203B41FA5}">
                      <a16:colId xmlns:a16="http://schemas.microsoft.com/office/drawing/2014/main" val="20004"/>
                    </a:ext>
                  </a:extLst>
                </a:gridCol>
                <a:gridCol w="650768">
                  <a:extLst>
                    <a:ext uri="{9D8B030D-6E8A-4147-A177-3AD203B41FA5}">
                      <a16:colId xmlns:a16="http://schemas.microsoft.com/office/drawing/2014/main" val="20005"/>
                    </a:ext>
                  </a:extLst>
                </a:gridCol>
              </a:tblGrid>
              <a:tr h="2549769">
                <a:tc>
                  <a:txBody>
                    <a:bodyPr/>
                    <a:lstStyle/>
                    <a:p>
                      <a:pPr>
                        <a:lnSpc>
                          <a:spcPct val="115000"/>
                        </a:lnSpc>
                        <a:spcAft>
                          <a:spcPts val="0"/>
                        </a:spcAft>
                      </a:pPr>
                      <a:r>
                        <a:rPr lang="mn-MN" sz="1200" dirty="0">
                          <a:solidFill>
                            <a:srgbClr val="002060"/>
                          </a:solidFill>
                          <a:effectLst/>
                          <a:latin typeface="Arial" pitchFamily="34" charset="0"/>
                          <a:ea typeface="Calibri"/>
                          <a:cs typeface="Arial" pitchFamily="34" charset="0"/>
                        </a:rPr>
                        <a:t>7</a:t>
                      </a:r>
                      <a:endParaRPr lang="en-US" sz="1200" dirty="0">
                        <a:solidFill>
                          <a:srgbClr val="002060"/>
                        </a:solidFill>
                        <a:effectLst/>
                        <a:latin typeface="Arial" pitchFamily="34" charset="0"/>
                        <a:ea typeface="Calibri"/>
                        <a:cs typeface="Arial" pitchFamily="34" charset="0"/>
                      </a:endParaRPr>
                    </a:p>
                  </a:txBody>
                  <a:tcPr marL="68116" marR="68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2.1.1 Т</a:t>
                      </a:r>
                      <a:r>
                        <a:rPr lang="en-US" sz="1200" dirty="0" err="1">
                          <a:solidFill>
                            <a:srgbClr val="002060"/>
                          </a:solidFill>
                          <a:effectLst/>
                          <a:latin typeface="Arial" pitchFamily="34" charset="0"/>
                          <a:ea typeface="Calibri"/>
                          <a:cs typeface="Arial" pitchFamily="34" charset="0"/>
                        </a:rPr>
                        <a:t>өр</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хувийн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хэвшлийн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хамтын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ажиллагааг</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хөгжүүлэх</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хөрөнгө</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оруулалт</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бизнесийн</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орчинг</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бүрдүүлэх</a:t>
                      </a:r>
                      <a:r>
                        <a:rPr lang="en-US" sz="1200" dirty="0">
                          <a:solidFill>
                            <a:srgbClr val="002060"/>
                          </a:solidFill>
                          <a:effectLst/>
                          <a:latin typeface="Arial" pitchFamily="34" charset="0"/>
                          <a:ea typeface="Calibri"/>
                          <a:cs typeface="Arial" pitchFamily="34" charset="0"/>
                        </a:rPr>
                        <a:t> </a:t>
                      </a:r>
                      <a:r>
                        <a:rPr lang="en-US" sz="1200" dirty="0" err="1">
                          <a:solidFill>
                            <a:srgbClr val="002060"/>
                          </a:solidFill>
                          <a:effectLst/>
                          <a:latin typeface="Arial" pitchFamily="34" charset="0"/>
                          <a:ea typeface="Calibri"/>
                          <a:cs typeface="Arial" pitchFamily="34" charset="0"/>
                        </a:rPr>
                        <a:t>зорилго</a:t>
                      </a:r>
                      <a:r>
                        <a:rPr lang="mn-MN" sz="1200" dirty="0">
                          <a:solidFill>
                            <a:srgbClr val="002060"/>
                          </a:solidFill>
                          <a:effectLst/>
                          <a:latin typeface="Arial" pitchFamily="34" charset="0"/>
                          <a:ea typeface="Calibri"/>
                          <a:cs typeface="Arial" pitchFamily="34" charset="0"/>
                        </a:rPr>
                        <a:t> бүхий “Хөрөнгө оруулалт-2018” аймгийн чуулганыг зохион байгуулна.</a:t>
                      </a:r>
                      <a:endParaRPr lang="en-US" sz="1200" dirty="0">
                        <a:solidFill>
                          <a:srgbClr val="002060"/>
                        </a:solidFill>
                        <a:effectLst/>
                        <a:latin typeface="Arial" pitchFamily="34" charset="0"/>
                        <a:ea typeface="Calibri"/>
                        <a:cs typeface="Arial" pitchFamily="34" charset="0"/>
                      </a:endParaRPr>
                    </a:p>
                  </a:txBody>
                  <a:tcPr marL="68116" marR="681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“Хөрөнгө оруулалт-2018” аймгийн чуулганыг зохион байгуулсан байх</a:t>
                      </a:r>
                      <a:endParaRPr lang="en-US" sz="1200" dirty="0">
                        <a:solidFill>
                          <a:srgbClr val="002060"/>
                        </a:solidFill>
                        <a:effectLst/>
                        <a:latin typeface="Arial" pitchFamily="34" charset="0"/>
                        <a:ea typeface="Calibri"/>
                        <a:cs typeface="Arial" pitchFamily="34" charset="0"/>
                      </a:endParaRPr>
                    </a:p>
                  </a:txBody>
                  <a:tcPr marL="68116" marR="681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Чуулганы шийдвэрийг хэрэгжүүлэх төлөвлөгөө батлуулж хэрэгжүүлнэ.</a:t>
                      </a:r>
                      <a:endParaRPr lang="en-US" sz="1200" dirty="0">
                        <a:solidFill>
                          <a:srgbClr val="002060"/>
                        </a:solidFill>
                        <a:effectLst/>
                        <a:latin typeface="Arial" pitchFamily="34" charset="0"/>
                        <a:ea typeface="Calibri"/>
                        <a:cs typeface="Arial" pitchFamily="34" charset="0"/>
                      </a:endParaRPr>
                    </a:p>
                  </a:txBody>
                  <a:tcPr marL="68116" marR="681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Times New Roman"/>
                          <a:cs typeface="Arial" pitchFamily="34" charset="0"/>
                        </a:rPr>
                        <a:t>11 дугаар сард сүүлийн хийхээр цаг хугацаанд өөрчлөлт орсон.</a:t>
                      </a:r>
                      <a:endParaRPr lang="en-US" sz="1200" dirty="0">
                        <a:solidFill>
                          <a:srgbClr val="002060"/>
                        </a:solidFill>
                        <a:effectLst/>
                        <a:latin typeface="Arial" pitchFamily="34" charset="0"/>
                        <a:ea typeface="Calibri"/>
                        <a:cs typeface="Arial" pitchFamily="34" charset="0"/>
                      </a:endParaRPr>
                    </a:p>
                    <a:p>
                      <a:pPr algn="just">
                        <a:lnSpc>
                          <a:spcPct val="115000"/>
                        </a:lnSpc>
                        <a:spcAft>
                          <a:spcPts val="0"/>
                        </a:spcAft>
                      </a:pPr>
                      <a:r>
                        <a:rPr lang="mn-MN" sz="1200" dirty="0">
                          <a:solidFill>
                            <a:srgbClr val="002060"/>
                          </a:solidFill>
                          <a:effectLst/>
                          <a:latin typeface="Arial" pitchFamily="34" charset="0"/>
                          <a:ea typeface="Times New Roman"/>
                          <a:cs typeface="Arial" pitchFamily="34" charset="0"/>
                        </a:rPr>
                        <a:t>  </a:t>
                      </a:r>
                      <a:endParaRPr lang="en-US" sz="1200" dirty="0">
                        <a:solidFill>
                          <a:srgbClr val="002060"/>
                        </a:solidFill>
                        <a:effectLst/>
                        <a:latin typeface="Arial" pitchFamily="34" charset="0"/>
                        <a:ea typeface="Calibri"/>
                        <a:cs typeface="Arial" pitchFamily="34" charset="0"/>
                      </a:endParaRPr>
                    </a:p>
                    <a:p>
                      <a:pPr algn="just">
                        <a:lnSpc>
                          <a:spcPct val="115000"/>
                        </a:lnSpc>
                        <a:spcAft>
                          <a:spcPts val="0"/>
                        </a:spcAft>
                      </a:pPr>
                      <a:r>
                        <a:rPr lang="mn-MN" sz="1200" dirty="0">
                          <a:solidFill>
                            <a:srgbClr val="002060"/>
                          </a:solidFill>
                          <a:effectLst/>
                          <a:latin typeface="Arial" pitchFamily="34" charset="0"/>
                          <a:ea typeface="Times New Roman"/>
                          <a:cs typeface="Arial" pitchFamily="34" charset="0"/>
                        </a:rPr>
                        <a:t>хугацаа</a:t>
                      </a:r>
                      <a:endParaRPr lang="en-US" sz="1200" dirty="0">
                        <a:solidFill>
                          <a:srgbClr val="002060"/>
                        </a:solidFill>
                        <a:effectLst/>
                        <a:latin typeface="Arial" pitchFamily="34" charset="0"/>
                        <a:ea typeface="Calibri"/>
                        <a:cs typeface="Arial" pitchFamily="34" charset="0"/>
                      </a:endParaRPr>
                    </a:p>
                  </a:txBody>
                  <a:tcPr marL="68116" marR="68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solidFill>
                            <a:srgbClr val="002060"/>
                          </a:solidFill>
                          <a:effectLst/>
                          <a:latin typeface="Arial" pitchFamily="34" charset="0"/>
                          <a:ea typeface="Times New Roman"/>
                          <a:cs typeface="Arial" pitchFamily="34" charset="0"/>
                        </a:rPr>
                        <a:t>ү/б</a:t>
                      </a:r>
                      <a:endParaRPr lang="en-US" sz="1200">
                        <a:solidFill>
                          <a:srgbClr val="002060"/>
                        </a:solidFill>
                        <a:effectLst/>
                        <a:latin typeface="Arial" pitchFamily="34" charset="0"/>
                        <a:ea typeface="Calibri"/>
                        <a:cs typeface="Arial" pitchFamily="34" charset="0"/>
                      </a:endParaRPr>
                    </a:p>
                    <a:p>
                      <a:pPr algn="just">
                        <a:lnSpc>
                          <a:spcPct val="115000"/>
                        </a:lnSpc>
                        <a:spcAft>
                          <a:spcPts val="0"/>
                        </a:spcAft>
                      </a:pPr>
                      <a:r>
                        <a:rPr lang="mn-MN" sz="1200">
                          <a:solidFill>
                            <a:srgbClr val="002060"/>
                          </a:solidFill>
                          <a:effectLst/>
                          <a:latin typeface="Arial" pitchFamily="34" charset="0"/>
                          <a:ea typeface="Times New Roman"/>
                          <a:cs typeface="Arial" pitchFamily="34" charset="0"/>
                        </a:rPr>
                        <a:t> </a:t>
                      </a:r>
                      <a:endParaRPr lang="en-US" sz="1200">
                        <a:solidFill>
                          <a:srgbClr val="002060"/>
                        </a:solidFill>
                        <a:effectLst/>
                        <a:latin typeface="Arial" pitchFamily="34" charset="0"/>
                        <a:ea typeface="Calibri"/>
                        <a:cs typeface="Arial" pitchFamily="34" charset="0"/>
                      </a:endParaRPr>
                    </a:p>
                    <a:p>
                      <a:pPr algn="just">
                        <a:lnSpc>
                          <a:spcPct val="115000"/>
                        </a:lnSpc>
                        <a:spcAft>
                          <a:spcPts val="0"/>
                        </a:spcAft>
                      </a:pPr>
                      <a:r>
                        <a:rPr lang="mn-MN" sz="1200">
                          <a:solidFill>
                            <a:srgbClr val="002060"/>
                          </a:solidFill>
                          <a:effectLst/>
                          <a:latin typeface="Arial" pitchFamily="34" charset="0"/>
                          <a:ea typeface="Times New Roman"/>
                          <a:cs typeface="Arial" pitchFamily="34" charset="0"/>
                        </a:rPr>
                        <a:t>0</a:t>
                      </a:r>
                      <a:endParaRPr lang="en-US" sz="1200">
                        <a:solidFill>
                          <a:srgbClr val="002060"/>
                        </a:solidFill>
                        <a:effectLst/>
                        <a:latin typeface="Arial" pitchFamily="34" charset="0"/>
                        <a:ea typeface="Calibri"/>
                        <a:cs typeface="Arial" pitchFamily="34" charset="0"/>
                      </a:endParaRPr>
                    </a:p>
                  </a:txBody>
                  <a:tcPr marL="68116" marR="68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079631">
                <a:tc>
                  <a:txBody>
                    <a:bodyPr/>
                    <a:lstStyle/>
                    <a:p>
                      <a:pPr>
                        <a:lnSpc>
                          <a:spcPct val="115000"/>
                        </a:lnSpc>
                        <a:spcAft>
                          <a:spcPts val="0"/>
                        </a:spcAft>
                      </a:pPr>
                      <a:r>
                        <a:rPr lang="mn-MN" sz="1200">
                          <a:solidFill>
                            <a:srgbClr val="002060"/>
                          </a:solidFill>
                          <a:effectLst/>
                          <a:latin typeface="Arial" pitchFamily="34" charset="0"/>
                          <a:ea typeface="Calibri"/>
                          <a:cs typeface="Arial" pitchFamily="34" charset="0"/>
                        </a:rPr>
                        <a:t>8</a:t>
                      </a:r>
                      <a:endParaRPr lang="en-US" sz="1200">
                        <a:solidFill>
                          <a:srgbClr val="002060"/>
                        </a:solidFill>
                        <a:effectLst/>
                        <a:latin typeface="Arial" pitchFamily="34" charset="0"/>
                        <a:ea typeface="Calibri"/>
                        <a:cs typeface="Arial" pitchFamily="34" charset="0"/>
                      </a:endParaRPr>
                    </a:p>
                  </a:txBody>
                  <a:tcPr marL="68116" marR="68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solidFill>
                            <a:srgbClr val="002060"/>
                          </a:solidFill>
                          <a:effectLst/>
                          <a:latin typeface="Arial" pitchFamily="34" charset="0"/>
                          <a:ea typeface="Calibri"/>
                          <a:cs typeface="Arial" pitchFamily="34" charset="0"/>
                        </a:rPr>
                        <a:t>6.1.8 Адаацаг, Дэрэн, Хулд, Өндөршил, Баянжаргалан, Цагаандэлгэр Дэлгэрцогт сумдын ерөнхий төлөвлөгөөг бүрэн хийлгэж дуусгах</a:t>
                      </a:r>
                      <a:endParaRPr lang="en-US" sz="1200">
                        <a:solidFill>
                          <a:srgbClr val="002060"/>
                        </a:solidFill>
                        <a:effectLst/>
                        <a:latin typeface="Arial" pitchFamily="34" charset="0"/>
                        <a:ea typeface="Calibri"/>
                        <a:cs typeface="Arial" pitchFamily="34" charset="0"/>
                      </a:endParaRPr>
                    </a:p>
                  </a:txBody>
                  <a:tcPr marL="68116" marR="681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102870" algn="just">
                        <a:lnSpc>
                          <a:spcPct val="115000"/>
                        </a:lnSpc>
                        <a:spcAft>
                          <a:spcPts val="0"/>
                        </a:spcAft>
                      </a:pPr>
                      <a:r>
                        <a:rPr lang="mn-MN" sz="1200" dirty="0">
                          <a:solidFill>
                            <a:srgbClr val="002060"/>
                          </a:solidFill>
                          <a:effectLst/>
                          <a:latin typeface="Arial" pitchFamily="34" charset="0"/>
                          <a:ea typeface="Calibri"/>
                          <a:cs typeface="Arial" pitchFamily="34" charset="0"/>
                        </a:rPr>
                        <a:t>7 сумын ерөнхий төлөвлөгөө бүрэн хийгдэж дууссан байх</a:t>
                      </a:r>
                      <a:endParaRPr lang="en-US" sz="1200" dirty="0">
                        <a:solidFill>
                          <a:srgbClr val="002060"/>
                        </a:solidFill>
                        <a:effectLst/>
                        <a:latin typeface="Arial" pitchFamily="34" charset="0"/>
                        <a:ea typeface="Calibri"/>
                        <a:cs typeface="Arial" pitchFamily="34" charset="0"/>
                      </a:endParaRPr>
                    </a:p>
                  </a:txBody>
                  <a:tcPr marL="68116" marR="681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Сумд ерөнхий төлөвлөгөөтэй болно.</a:t>
                      </a:r>
                      <a:endParaRPr lang="en-US" sz="1200" dirty="0">
                        <a:solidFill>
                          <a:srgbClr val="002060"/>
                        </a:solidFill>
                        <a:effectLst/>
                        <a:latin typeface="Arial" pitchFamily="34" charset="0"/>
                        <a:ea typeface="Calibri"/>
                        <a:cs typeface="Arial" pitchFamily="34" charset="0"/>
                      </a:endParaRPr>
                    </a:p>
                  </a:txBody>
                  <a:tcPr marL="68116" marR="681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Сайхан-Овоо, Луус сумын хөгжлийн ерөнхий төлөвлөгөөг боловсруулах ажлыг “Редсан” ХХК-тай зөвлөх үйлчилгээний гэрээг үргэлжлэн гүйцэтгэхээр ажиллаж байна. Говь-Угтаал, Дэлгэрхангай сумдын хөгжлийн ерөнхий төлөвлөгөөг боловсруулан улсын магадлалаар хянуулах ажлыг зохион байгуулах талаар гүйцэтгэгч байгууллагад албан тоот хүргүүллээд байна.</a:t>
                      </a:r>
                      <a:endParaRPr lang="en-US" sz="1200" dirty="0">
                        <a:solidFill>
                          <a:srgbClr val="002060"/>
                        </a:solidFill>
                        <a:effectLst/>
                        <a:latin typeface="Arial" pitchFamily="34" charset="0"/>
                        <a:ea typeface="Calibri"/>
                        <a:cs typeface="Arial" pitchFamily="34" charset="0"/>
                      </a:endParaRPr>
                    </a:p>
                    <a:p>
                      <a:pPr algn="just">
                        <a:lnSpc>
                          <a:spcPct val="115000"/>
                        </a:lnSpc>
                        <a:spcAft>
                          <a:spcPts val="0"/>
                        </a:spcAft>
                      </a:pPr>
                      <a:r>
                        <a:rPr lang="mn-MN" sz="1200" dirty="0">
                          <a:solidFill>
                            <a:srgbClr val="002060"/>
                          </a:solidFill>
                          <a:effectLst/>
                          <a:latin typeface="Arial" pitchFamily="34" charset="0"/>
                          <a:ea typeface="Calibri"/>
                          <a:cs typeface="Arial" pitchFamily="34" charset="0"/>
                        </a:rPr>
                        <a:t>Адаацаг, Сайхан-Овоо, Луус сумдад АЗД-ын 2018 оны 10 сарын 2-ны 1/1023, 1024, 1025 дугаартай албан тоотоор зохион байгуулах талаар чиглэл хүргүүлэв.    хөрөнгө</a:t>
                      </a:r>
                      <a:endParaRPr lang="en-US" sz="1200" dirty="0">
                        <a:solidFill>
                          <a:srgbClr val="002060"/>
                        </a:solidFill>
                        <a:effectLst/>
                        <a:latin typeface="Arial" pitchFamily="34" charset="0"/>
                        <a:ea typeface="Calibri"/>
                        <a:cs typeface="Arial" pitchFamily="34" charset="0"/>
                      </a:endParaRPr>
                    </a:p>
                  </a:txBody>
                  <a:tcPr marL="68116" marR="681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0/40</a:t>
                      </a:r>
                      <a:endParaRPr lang="en-US" sz="1200" dirty="0">
                        <a:solidFill>
                          <a:srgbClr val="002060"/>
                        </a:solidFill>
                        <a:effectLst/>
                        <a:latin typeface="Arial" pitchFamily="34" charset="0"/>
                        <a:ea typeface="Calibri"/>
                        <a:cs typeface="Arial" pitchFamily="34" charset="0"/>
                      </a:endParaRPr>
                    </a:p>
                  </a:txBody>
                  <a:tcPr marL="68116" marR="68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94131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153400" cy="5867400"/>
          </a:xfrm>
          <a:solidFill>
            <a:schemeClr val="tx1">
              <a:lumMod val="75000"/>
            </a:schemeClr>
          </a:solidFill>
        </p:spPr>
        <p:txBody>
          <a:bodyPr/>
          <a:lstStyle/>
          <a:p>
            <a:pPr indent="457200" algn="just">
              <a:lnSpc>
                <a:spcPct val="115000"/>
              </a:lnSpc>
              <a:spcAft>
                <a:spcPts val="0"/>
              </a:spcAft>
            </a:pPr>
            <a:r>
              <a:rPr lang="mn-MN" dirty="0">
                <a:solidFill>
                  <a:schemeClr val="bg1"/>
                </a:solidFill>
                <a:latin typeface="Times New Roman"/>
                <a:ea typeface="Calibri"/>
                <a:cs typeface="Times New Roman"/>
              </a:rPr>
              <a:t>Аймгийн эдийн засаг, нийгмийг 2018 онд хөгжүүлэх үндсэн чиглэл  төлөвлөгөөг Аймгийн  ИТХ-ын  2017 оны 12 сарын 4-ний </a:t>
            </a:r>
            <a:r>
              <a:rPr lang="mn-MN" dirty="0" smtClean="0">
                <a:solidFill>
                  <a:schemeClr val="bg1"/>
                </a:solidFill>
                <a:latin typeface="Times New Roman"/>
                <a:ea typeface="Calibri"/>
                <a:cs typeface="Times New Roman"/>
              </a:rPr>
              <a:t>өдрийн </a:t>
            </a:r>
            <a:r>
              <a:rPr lang="mn-MN" dirty="0" smtClean="0">
                <a:solidFill>
                  <a:schemeClr val="bg1"/>
                </a:solidFill>
                <a:latin typeface="Times New Roman"/>
                <a:ea typeface="Calibri"/>
                <a:cs typeface="Times New Roman"/>
              </a:rPr>
              <a:t>6 </a:t>
            </a:r>
            <a:r>
              <a:rPr lang="mn-MN" dirty="0">
                <a:solidFill>
                  <a:schemeClr val="bg1"/>
                </a:solidFill>
                <a:latin typeface="Times New Roman"/>
                <a:ea typeface="Calibri"/>
                <a:cs typeface="Times New Roman"/>
              </a:rPr>
              <a:t>дугаар хурлаар 109 арга хэмжээний хүрээнд баталж, түүнийг  хэрэгжүүлэн ажилласан. 2018 оны төлөвлөгөөний хэрэгжилт </a:t>
            </a:r>
            <a:r>
              <a:rPr lang="mn-MN" dirty="0" smtClean="0">
                <a:solidFill>
                  <a:schemeClr val="bg1"/>
                </a:solidFill>
                <a:latin typeface="Times New Roman"/>
                <a:ea typeface="Calibri"/>
                <a:cs typeface="Times New Roman"/>
              </a:rPr>
              <a:t>ЗГХЭГ-аас </a:t>
            </a:r>
            <a:r>
              <a:rPr lang="mn-MN" dirty="0">
                <a:solidFill>
                  <a:schemeClr val="bg1"/>
                </a:solidFill>
                <a:latin typeface="Times New Roman"/>
                <a:ea typeface="Calibri"/>
                <a:cs typeface="Times New Roman"/>
              </a:rPr>
              <a:t>88,2 хувийн хэрэгжилттэй гэж дүгнэсэн нь өмнөх оныхтой харьцуулбал 2,6 хувиар өссөн үзүүлэлттэй байна.    </a:t>
            </a:r>
            <a:endParaRPr lang="en-US" sz="1600" dirty="0">
              <a:solidFill>
                <a:schemeClr val="bg1"/>
              </a:solidFill>
              <a:latin typeface="Calibri"/>
              <a:ea typeface="Calibri"/>
              <a:cs typeface="Times New Roman"/>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67431443"/>
              </p:ext>
            </p:extLst>
          </p:nvPr>
        </p:nvGraphicFramePr>
        <p:xfrm>
          <a:off x="762000" y="2895599"/>
          <a:ext cx="7391399" cy="2885364"/>
        </p:xfrm>
        <a:graphic>
          <a:graphicData uri="http://schemas.openxmlformats.org/drawingml/2006/table">
            <a:tbl>
              <a:tblPr firstRow="1" firstCol="1" bandRow="1"/>
              <a:tblGrid>
                <a:gridCol w="1436714">
                  <a:extLst>
                    <a:ext uri="{9D8B030D-6E8A-4147-A177-3AD203B41FA5}">
                      <a16:colId xmlns:a16="http://schemas.microsoft.com/office/drawing/2014/main" val="20000"/>
                    </a:ext>
                  </a:extLst>
                </a:gridCol>
                <a:gridCol w="1333884">
                  <a:extLst>
                    <a:ext uri="{9D8B030D-6E8A-4147-A177-3AD203B41FA5}">
                      <a16:colId xmlns:a16="http://schemas.microsoft.com/office/drawing/2014/main" val="20001"/>
                    </a:ext>
                  </a:extLst>
                </a:gridCol>
                <a:gridCol w="924015">
                  <a:extLst>
                    <a:ext uri="{9D8B030D-6E8A-4147-A177-3AD203B41FA5}">
                      <a16:colId xmlns:a16="http://schemas.microsoft.com/office/drawing/2014/main" val="20002"/>
                    </a:ext>
                  </a:extLst>
                </a:gridCol>
                <a:gridCol w="513423">
                  <a:extLst>
                    <a:ext uri="{9D8B030D-6E8A-4147-A177-3AD203B41FA5}">
                      <a16:colId xmlns:a16="http://schemas.microsoft.com/office/drawing/2014/main" val="20003"/>
                    </a:ext>
                  </a:extLst>
                </a:gridCol>
                <a:gridCol w="513423">
                  <a:extLst>
                    <a:ext uri="{9D8B030D-6E8A-4147-A177-3AD203B41FA5}">
                      <a16:colId xmlns:a16="http://schemas.microsoft.com/office/drawing/2014/main" val="20004"/>
                    </a:ext>
                  </a:extLst>
                </a:gridCol>
                <a:gridCol w="924015">
                  <a:extLst>
                    <a:ext uri="{9D8B030D-6E8A-4147-A177-3AD203B41FA5}">
                      <a16:colId xmlns:a16="http://schemas.microsoft.com/office/drawing/2014/main" val="20005"/>
                    </a:ext>
                  </a:extLst>
                </a:gridCol>
                <a:gridCol w="924015">
                  <a:extLst>
                    <a:ext uri="{9D8B030D-6E8A-4147-A177-3AD203B41FA5}">
                      <a16:colId xmlns:a16="http://schemas.microsoft.com/office/drawing/2014/main" val="20006"/>
                    </a:ext>
                  </a:extLst>
                </a:gridCol>
                <a:gridCol w="821910">
                  <a:extLst>
                    <a:ext uri="{9D8B030D-6E8A-4147-A177-3AD203B41FA5}">
                      <a16:colId xmlns:a16="http://schemas.microsoft.com/office/drawing/2014/main" val="20007"/>
                    </a:ext>
                  </a:extLst>
                </a:gridCol>
              </a:tblGrid>
              <a:tr h="283618">
                <a:tc rowSpan="2">
                  <a:txBody>
                    <a:bodyPr/>
                    <a:lstStyle/>
                    <a:p>
                      <a:pPr algn="ctr">
                        <a:lnSpc>
                          <a:spcPts val="1510"/>
                        </a:lnSpc>
                        <a:spcAft>
                          <a:spcPts val="0"/>
                        </a:spcAft>
                      </a:pPr>
                      <a:r>
                        <a:rPr lang="mn-MN" sz="1400" b="1" kern="1200" dirty="0">
                          <a:solidFill>
                            <a:schemeClr val="bg1"/>
                          </a:solidFill>
                          <a:effectLst/>
                          <a:latin typeface="Arial" pitchFamily="34" charset="0"/>
                          <a:ea typeface="Times New Roman"/>
                          <a:cs typeface="Arial" pitchFamily="34" charset="0"/>
                        </a:rPr>
                        <a:t>Агуулга</a:t>
                      </a:r>
                      <a:endParaRPr lang="en-US" sz="1400" dirty="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ct val="115000"/>
                        </a:lnSpc>
                        <a:spcAft>
                          <a:spcPts val="0"/>
                        </a:spcAft>
                      </a:pPr>
                      <a:r>
                        <a:rPr lang="mn-MN" sz="1400" b="1" kern="1200" dirty="0">
                          <a:solidFill>
                            <a:schemeClr val="bg1"/>
                          </a:solidFill>
                          <a:effectLst/>
                          <a:latin typeface="Arial" pitchFamily="34" charset="0"/>
                          <a:ea typeface="Times New Roman"/>
                          <a:cs typeface="Arial" pitchFamily="34" charset="0"/>
                        </a:rPr>
                        <a:t>Нийт арга хэмжээний тоо</a:t>
                      </a:r>
                      <a:endParaRPr lang="en-US" sz="1400" dirty="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ts val="1510"/>
                        </a:lnSpc>
                        <a:spcAft>
                          <a:spcPts val="0"/>
                        </a:spcAft>
                      </a:pPr>
                      <a:r>
                        <a:rPr lang="mn-MN" sz="1400" b="1" kern="1200" dirty="0">
                          <a:solidFill>
                            <a:schemeClr val="bg1"/>
                          </a:solidFill>
                          <a:effectLst/>
                          <a:latin typeface="Arial" pitchFamily="34" charset="0"/>
                          <a:ea typeface="Times New Roman"/>
                          <a:cs typeface="Arial" pitchFamily="34" charset="0"/>
                        </a:rPr>
                        <a:t>Хэрэгжиж байгаа</a:t>
                      </a:r>
                      <a:endParaRPr lang="en-US" sz="1400" dirty="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gridSpan="4">
                  <a:txBody>
                    <a:bodyPr/>
                    <a:lstStyle/>
                    <a:p>
                      <a:pPr algn="ctr">
                        <a:lnSpc>
                          <a:spcPts val="1510"/>
                        </a:lnSpc>
                        <a:spcAft>
                          <a:spcPts val="0"/>
                        </a:spcAft>
                      </a:pPr>
                      <a:r>
                        <a:rPr lang="mn-MN" sz="1400" b="1" kern="1200" dirty="0">
                          <a:solidFill>
                            <a:schemeClr val="bg1"/>
                          </a:solidFill>
                          <a:effectLst/>
                          <a:latin typeface="Arial" pitchFamily="34" charset="0"/>
                          <a:ea typeface="Times New Roman"/>
                          <a:cs typeface="Arial" pitchFamily="34" charset="0"/>
                        </a:rPr>
                        <a:t>Үүнээс</a:t>
                      </a:r>
                      <a:endParaRPr lang="en-US" sz="1400" dirty="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9050" cap="flat" cmpd="sng" algn="ctr">
                      <a:solidFill>
                        <a:srgbClr val="666666"/>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lnSpc>
                          <a:spcPts val="1510"/>
                        </a:lnSpc>
                        <a:spcAft>
                          <a:spcPts val="0"/>
                        </a:spcAft>
                      </a:pPr>
                      <a:r>
                        <a:rPr lang="mn-MN" sz="1400" b="1" kern="1200" dirty="0">
                          <a:solidFill>
                            <a:schemeClr val="bg1"/>
                          </a:solidFill>
                          <a:effectLst/>
                          <a:latin typeface="Arial" pitchFamily="34" charset="0"/>
                          <a:ea typeface="Times New Roman"/>
                          <a:cs typeface="Arial" pitchFamily="34" charset="0"/>
                        </a:rPr>
                        <a:t>Нийт хувь</a:t>
                      </a:r>
                      <a:endParaRPr lang="en-US" sz="1400" dirty="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0"/>
                  </a:ext>
                </a:extLst>
              </a:tr>
              <a:tr h="75901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1400" dirty="0">
                          <a:solidFill>
                            <a:schemeClr val="bg1"/>
                          </a:solidFill>
                          <a:effectLst/>
                          <a:latin typeface="Arial" pitchFamily="34" charset="0"/>
                          <a:ea typeface="Times New Roman"/>
                          <a:cs typeface="Arial" pitchFamily="34" charset="0"/>
                        </a:rPr>
                        <a:t> </a:t>
                      </a:r>
                      <a:endParaRPr lang="en-US" sz="1400" dirty="0">
                        <a:solidFill>
                          <a:schemeClr val="bg1"/>
                        </a:solidFill>
                        <a:effectLst/>
                        <a:latin typeface="Arial" pitchFamily="34" charset="0"/>
                        <a:ea typeface="Calibri"/>
                        <a:cs typeface="Arial" pitchFamily="34" charset="0"/>
                      </a:endParaRPr>
                    </a:p>
                    <a:p>
                      <a:pPr algn="ctr">
                        <a:lnSpc>
                          <a:spcPct val="115000"/>
                        </a:lnSpc>
                        <a:spcAft>
                          <a:spcPts val="0"/>
                        </a:spcAft>
                      </a:pPr>
                      <a:r>
                        <a:rPr lang="mn-MN" sz="1400" b="1" kern="1200" dirty="0">
                          <a:solidFill>
                            <a:schemeClr val="bg1"/>
                          </a:solidFill>
                          <a:effectLst/>
                          <a:latin typeface="Arial" pitchFamily="34" charset="0"/>
                          <a:ea typeface="Times New Roman"/>
                          <a:cs typeface="Arial" pitchFamily="34" charset="0"/>
                        </a:rPr>
                        <a:t>70</a:t>
                      </a:r>
                      <a:endParaRPr lang="en-US" sz="1400" dirty="0">
                        <a:solidFill>
                          <a:schemeClr val="bg1"/>
                        </a:solidFill>
                        <a:effectLst/>
                        <a:latin typeface="Arial" pitchFamily="34" charset="0"/>
                        <a:ea typeface="Calibri"/>
                        <a:cs typeface="Arial" pitchFamily="34" charset="0"/>
                      </a:endParaRPr>
                    </a:p>
                  </a:txBody>
                  <a:tcPr marL="51435" marR="51435" marT="9525"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0"/>
                        </a:spcAft>
                      </a:pPr>
                      <a:r>
                        <a:rPr lang="en-US" sz="1400" dirty="0">
                          <a:solidFill>
                            <a:schemeClr val="bg1"/>
                          </a:solidFill>
                          <a:effectLst/>
                          <a:latin typeface="Arial" pitchFamily="34" charset="0"/>
                          <a:ea typeface="Times New Roman"/>
                          <a:cs typeface="Arial" pitchFamily="34" charset="0"/>
                        </a:rPr>
                        <a:t> </a:t>
                      </a:r>
                      <a:endParaRPr lang="en-US" sz="1400" dirty="0">
                        <a:solidFill>
                          <a:schemeClr val="bg1"/>
                        </a:solidFill>
                        <a:effectLst/>
                        <a:latin typeface="Arial" pitchFamily="34" charset="0"/>
                        <a:ea typeface="Calibri"/>
                        <a:cs typeface="Arial" pitchFamily="34" charset="0"/>
                      </a:endParaRPr>
                    </a:p>
                    <a:p>
                      <a:pPr algn="ctr">
                        <a:lnSpc>
                          <a:spcPct val="115000"/>
                        </a:lnSpc>
                        <a:spcAft>
                          <a:spcPts val="0"/>
                        </a:spcAft>
                      </a:pPr>
                      <a:r>
                        <a:rPr lang="mn-MN" sz="1400" b="1" kern="1200" dirty="0">
                          <a:solidFill>
                            <a:schemeClr val="bg1"/>
                          </a:solidFill>
                          <a:effectLst/>
                          <a:latin typeface="Arial" pitchFamily="34" charset="0"/>
                          <a:ea typeface="Times New Roman"/>
                          <a:cs typeface="Arial" pitchFamily="34" charset="0"/>
                        </a:rPr>
                        <a:t>40</a:t>
                      </a:r>
                      <a:endParaRPr lang="en-US" sz="1400" dirty="0">
                        <a:solidFill>
                          <a:schemeClr val="bg1"/>
                        </a:solidFill>
                        <a:effectLst/>
                        <a:latin typeface="Arial" pitchFamily="34" charset="0"/>
                        <a:ea typeface="Calibri"/>
                        <a:cs typeface="Arial" pitchFamily="34" charset="0"/>
                      </a:endParaRPr>
                    </a:p>
                  </a:txBody>
                  <a:tcPr marL="51435" marR="51435" marT="9525"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0"/>
                        </a:spcAft>
                      </a:pPr>
                      <a:r>
                        <a:rPr lang="en-US" sz="1400" dirty="0">
                          <a:solidFill>
                            <a:schemeClr val="bg1"/>
                          </a:solidFill>
                          <a:effectLst/>
                          <a:latin typeface="Arial" pitchFamily="34" charset="0"/>
                          <a:ea typeface="Times New Roman"/>
                          <a:cs typeface="Arial" pitchFamily="34" charset="0"/>
                        </a:rPr>
                        <a:t> </a:t>
                      </a:r>
                      <a:endParaRPr lang="en-US" sz="1400" dirty="0">
                        <a:solidFill>
                          <a:schemeClr val="bg1"/>
                        </a:solidFill>
                        <a:effectLst/>
                        <a:latin typeface="Arial" pitchFamily="34" charset="0"/>
                        <a:ea typeface="Calibri"/>
                        <a:cs typeface="Arial" pitchFamily="34" charset="0"/>
                      </a:endParaRPr>
                    </a:p>
                    <a:p>
                      <a:pPr algn="ctr">
                        <a:lnSpc>
                          <a:spcPct val="115000"/>
                        </a:lnSpc>
                        <a:spcAft>
                          <a:spcPts val="0"/>
                        </a:spcAft>
                      </a:pPr>
                      <a:r>
                        <a:rPr lang="mn-MN" sz="1400" b="1" kern="1200" dirty="0">
                          <a:solidFill>
                            <a:schemeClr val="bg1"/>
                          </a:solidFill>
                          <a:effectLst/>
                          <a:latin typeface="Arial" pitchFamily="34" charset="0"/>
                          <a:ea typeface="Times New Roman"/>
                          <a:cs typeface="Arial" pitchFamily="34" charset="0"/>
                        </a:rPr>
                        <a:t>0</a:t>
                      </a:r>
                      <a:endParaRPr lang="en-US" sz="1400" dirty="0">
                        <a:solidFill>
                          <a:schemeClr val="bg1"/>
                        </a:solidFill>
                        <a:effectLst/>
                        <a:latin typeface="Arial" pitchFamily="34" charset="0"/>
                        <a:ea typeface="Calibri"/>
                        <a:cs typeface="Arial" pitchFamily="34" charset="0"/>
                      </a:endParaRPr>
                    </a:p>
                  </a:txBody>
                  <a:tcPr marL="51435" marR="51435" marT="9525"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0"/>
                        </a:spcAft>
                      </a:pPr>
                      <a:r>
                        <a:rPr lang="mn-MN" sz="1400" b="1" kern="1200" dirty="0">
                          <a:solidFill>
                            <a:schemeClr val="bg1"/>
                          </a:solidFill>
                          <a:effectLst/>
                          <a:latin typeface="Arial" pitchFamily="34" charset="0"/>
                          <a:ea typeface="Times New Roman"/>
                          <a:cs typeface="Arial" pitchFamily="34" charset="0"/>
                        </a:rPr>
                        <a:t>Үнэлэх боломжгүй</a:t>
                      </a:r>
                      <a:endParaRPr lang="en-US" sz="1400" dirty="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405169">
                <a:tc>
                  <a:txBody>
                    <a:bodyPr/>
                    <a:lstStyle/>
                    <a:p>
                      <a:pPr algn="ctr">
                        <a:lnSpc>
                          <a:spcPct val="115000"/>
                        </a:lnSpc>
                        <a:spcAft>
                          <a:spcPts val="0"/>
                        </a:spcAft>
                      </a:pPr>
                      <a:r>
                        <a:rPr lang="mn-MN" sz="1400" b="1">
                          <a:solidFill>
                            <a:schemeClr val="bg1"/>
                          </a:solidFill>
                          <a:effectLst/>
                          <a:latin typeface="Arial" pitchFamily="34" charset="0"/>
                          <a:ea typeface="Times New Roman"/>
                          <a:cs typeface="Arial" pitchFamily="34" charset="0"/>
                        </a:rPr>
                        <a:t>2017 он</a:t>
                      </a:r>
                      <a:endParaRPr lang="en-US" sz="1400">
                        <a:solidFill>
                          <a:schemeClr val="bg1"/>
                        </a:solidFill>
                        <a:effectLst/>
                        <a:latin typeface="Arial" pitchFamily="34" charset="0"/>
                        <a:ea typeface="Calibri"/>
                        <a:cs typeface="Arial" pitchFamily="34" charset="0"/>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1000"/>
                        </a:spcAft>
                      </a:pPr>
                      <a:r>
                        <a:rPr lang="mn-MN" sz="1400" b="1" dirty="0">
                          <a:solidFill>
                            <a:schemeClr val="bg1"/>
                          </a:solidFill>
                          <a:effectLst/>
                          <a:latin typeface="Arial" pitchFamily="34" charset="0"/>
                          <a:ea typeface="Calibri"/>
                          <a:cs typeface="Arial" pitchFamily="34" charset="0"/>
                        </a:rPr>
                        <a:t>130</a:t>
                      </a:r>
                      <a:endParaRPr lang="en-US" sz="1400" dirty="0">
                        <a:solidFill>
                          <a:schemeClr val="bg1"/>
                        </a:solidFill>
                        <a:effectLst/>
                        <a:latin typeface="Arial" pitchFamily="34" charset="0"/>
                        <a:ea typeface="Calibri"/>
                        <a:cs typeface="Arial" pitchFamily="34" charset="0"/>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ct val="115000"/>
                        </a:lnSpc>
                        <a:spcAft>
                          <a:spcPts val="1000"/>
                        </a:spcAft>
                      </a:pPr>
                      <a:r>
                        <a:rPr lang="mn-MN" sz="1400" b="1" dirty="0">
                          <a:solidFill>
                            <a:schemeClr val="bg1"/>
                          </a:solidFill>
                          <a:effectLst/>
                          <a:latin typeface="Arial" pitchFamily="34" charset="0"/>
                          <a:ea typeface="Calibri"/>
                          <a:cs typeface="Arial" pitchFamily="34" charset="0"/>
                        </a:rPr>
                        <a:t>93</a:t>
                      </a:r>
                      <a:endParaRPr lang="en-US" sz="1400" dirty="0">
                        <a:solidFill>
                          <a:schemeClr val="bg1"/>
                        </a:solidFill>
                        <a:effectLst/>
                        <a:latin typeface="Arial" pitchFamily="34" charset="0"/>
                        <a:ea typeface="Calibri"/>
                        <a:cs typeface="Arial" pitchFamily="34" charset="0"/>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23</a:t>
                      </a:r>
                      <a:endParaRPr lang="en-US" sz="140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6</a:t>
                      </a:r>
                      <a:endParaRPr lang="en-US" sz="140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 </a:t>
                      </a:r>
                      <a:endParaRPr lang="en-US" sz="140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8</a:t>
                      </a:r>
                      <a:endParaRPr lang="en-US" sz="140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1000"/>
                        </a:spcAft>
                      </a:pPr>
                      <a:r>
                        <a:rPr lang="mn-MN" sz="1400" b="1" dirty="0">
                          <a:solidFill>
                            <a:schemeClr val="bg1"/>
                          </a:solidFill>
                          <a:effectLst/>
                          <a:latin typeface="Arial" pitchFamily="34" charset="0"/>
                          <a:ea typeface="Calibri"/>
                          <a:cs typeface="Arial" pitchFamily="34" charset="0"/>
                        </a:rPr>
                        <a:t>91,2</a:t>
                      </a:r>
                      <a:endParaRPr lang="en-US" sz="1400" dirty="0">
                        <a:solidFill>
                          <a:schemeClr val="bg1"/>
                        </a:solidFill>
                        <a:effectLst/>
                        <a:latin typeface="Arial" pitchFamily="34" charset="0"/>
                        <a:ea typeface="Calibri"/>
                        <a:cs typeface="Arial" pitchFamily="34" charset="0"/>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2"/>
                  </a:ext>
                </a:extLst>
              </a:tr>
              <a:tr h="457200">
                <a:tc>
                  <a:txBody>
                    <a:bodyPr/>
                    <a:lstStyle/>
                    <a:p>
                      <a:pPr algn="ctr">
                        <a:lnSpc>
                          <a:spcPct val="115000"/>
                        </a:lnSpc>
                        <a:spcAft>
                          <a:spcPts val="0"/>
                        </a:spcAft>
                      </a:pPr>
                      <a:r>
                        <a:rPr lang="mn-MN" sz="1400" b="1" kern="1200" dirty="0" smtClean="0">
                          <a:solidFill>
                            <a:schemeClr val="bg1"/>
                          </a:solidFill>
                          <a:effectLst/>
                          <a:latin typeface="Arial" pitchFamily="34" charset="0"/>
                          <a:ea typeface="Times New Roman"/>
                          <a:cs typeface="Arial" pitchFamily="34" charset="0"/>
                        </a:rPr>
                        <a:t>ЗГХЭГ</a:t>
                      </a:r>
                      <a:endParaRPr lang="en-US" sz="1400" dirty="0">
                        <a:solidFill>
                          <a:schemeClr val="bg1"/>
                        </a:solidFill>
                        <a:effectLst/>
                        <a:latin typeface="Arial" pitchFamily="34" charset="0"/>
                        <a:ea typeface="Calibri"/>
                        <a:cs typeface="Arial" pitchFamily="34" charset="0"/>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15000"/>
                        </a:lnSpc>
                        <a:spcAft>
                          <a:spcPts val="1000"/>
                        </a:spcAft>
                      </a:pPr>
                      <a:r>
                        <a:rPr lang="mn-MN" sz="1400" b="1" dirty="0">
                          <a:solidFill>
                            <a:schemeClr val="bg1"/>
                          </a:solidFill>
                          <a:effectLst/>
                          <a:latin typeface="Arial" pitchFamily="34" charset="0"/>
                          <a:ea typeface="Calibri"/>
                          <a:cs typeface="Arial" pitchFamily="34" charset="0"/>
                        </a:rPr>
                        <a:t>85,6</a:t>
                      </a:r>
                      <a:endParaRPr lang="en-US" sz="1400" dirty="0">
                        <a:solidFill>
                          <a:schemeClr val="bg1"/>
                        </a:solidFill>
                        <a:effectLst/>
                        <a:latin typeface="Arial" pitchFamily="34" charset="0"/>
                        <a:ea typeface="Calibri"/>
                        <a:cs typeface="Arial" pitchFamily="34" charset="0"/>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3"/>
                  </a:ext>
                </a:extLst>
              </a:tr>
              <a:tr h="523163">
                <a:tc>
                  <a:txBody>
                    <a:bodyPr/>
                    <a:lstStyle/>
                    <a:p>
                      <a:pPr algn="ctr">
                        <a:lnSpc>
                          <a:spcPct val="115000"/>
                        </a:lnSpc>
                        <a:spcAft>
                          <a:spcPts val="0"/>
                        </a:spcAft>
                      </a:pPr>
                      <a:r>
                        <a:rPr lang="mn-MN" sz="1400" b="1" kern="1200">
                          <a:solidFill>
                            <a:schemeClr val="bg1"/>
                          </a:solidFill>
                          <a:effectLst/>
                          <a:latin typeface="Arial" pitchFamily="34" charset="0"/>
                          <a:ea typeface="Times New Roman"/>
                          <a:cs typeface="Arial" pitchFamily="34" charset="0"/>
                        </a:rPr>
                        <a:t>2018 он</a:t>
                      </a:r>
                      <a:endParaRPr lang="en-US" sz="140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Times New Roman"/>
                          <a:cs typeface="Arial" pitchFamily="34" charset="0"/>
                        </a:rPr>
                        <a:t>109</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en-US" sz="1400" b="1">
                          <a:solidFill>
                            <a:schemeClr val="bg1"/>
                          </a:solidFill>
                          <a:effectLst/>
                          <a:latin typeface="Arial" pitchFamily="34" charset="0"/>
                          <a:ea typeface="Calibri"/>
                          <a:cs typeface="Arial" pitchFamily="34" charset="0"/>
                        </a:rPr>
                        <a:t>9</a:t>
                      </a:r>
                      <a:r>
                        <a:rPr lang="mn-MN" sz="1400" b="1">
                          <a:solidFill>
                            <a:schemeClr val="bg1"/>
                          </a:solidFill>
                          <a:effectLst/>
                          <a:latin typeface="Arial" pitchFamily="34" charset="0"/>
                          <a:ea typeface="Calibri"/>
                          <a:cs typeface="Arial" pitchFamily="34" charset="0"/>
                        </a:rPr>
                        <a:t>3</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8</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4</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4</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0</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en-US" sz="1400" b="1" dirty="0">
                          <a:solidFill>
                            <a:schemeClr val="bg1"/>
                          </a:solidFill>
                          <a:effectLst/>
                          <a:latin typeface="Arial" pitchFamily="34" charset="0"/>
                          <a:ea typeface="Calibri"/>
                          <a:cs typeface="Arial" pitchFamily="34" charset="0"/>
                        </a:rPr>
                        <a:t>91.</a:t>
                      </a:r>
                      <a:r>
                        <a:rPr lang="mn-MN" sz="1400" b="1" dirty="0">
                          <a:solidFill>
                            <a:schemeClr val="bg1"/>
                          </a:solidFill>
                          <a:effectLst/>
                          <a:latin typeface="Arial" pitchFamily="34" charset="0"/>
                          <a:ea typeface="Calibri"/>
                          <a:cs typeface="Arial" pitchFamily="34" charset="0"/>
                        </a:rPr>
                        <a:t>9</a:t>
                      </a:r>
                      <a:endParaRPr lang="en-US" sz="1400" dirty="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extLst>
                  <a:ext uri="{0D108BD9-81ED-4DB2-BD59-A6C34878D82A}">
                    <a16:rowId xmlns:a16="http://schemas.microsoft.com/office/drawing/2014/main" val="10004"/>
                  </a:ext>
                </a:extLst>
              </a:tr>
              <a:tr h="457200">
                <a:tc>
                  <a:txBody>
                    <a:bodyPr/>
                    <a:lstStyle/>
                    <a:p>
                      <a:pPr algn="ctr">
                        <a:lnSpc>
                          <a:spcPct val="115000"/>
                        </a:lnSpc>
                        <a:spcAft>
                          <a:spcPts val="0"/>
                        </a:spcAft>
                      </a:pPr>
                      <a:r>
                        <a:rPr lang="mn-MN" sz="1400" b="1" kern="1200">
                          <a:solidFill>
                            <a:schemeClr val="bg1"/>
                          </a:solidFill>
                          <a:effectLst/>
                          <a:latin typeface="Arial" pitchFamily="34" charset="0"/>
                          <a:ea typeface="Times New Roman"/>
                          <a:cs typeface="Arial" pitchFamily="34" charset="0"/>
                        </a:rPr>
                        <a:t>ЗГХЭГ</a:t>
                      </a:r>
                      <a:endParaRPr lang="en-US" sz="1400">
                        <a:solidFill>
                          <a:schemeClr val="bg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Times New Roman"/>
                          <a:cs typeface="Arial" pitchFamily="34" charset="0"/>
                        </a:rPr>
                        <a:t>109</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66</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30</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5</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a:solidFill>
                            <a:schemeClr val="bg1"/>
                          </a:solidFill>
                          <a:effectLst/>
                          <a:latin typeface="Arial" pitchFamily="34" charset="0"/>
                          <a:ea typeface="Calibri"/>
                          <a:cs typeface="Arial" pitchFamily="34" charset="0"/>
                        </a:rPr>
                        <a:t>7</a:t>
                      </a:r>
                      <a:endParaRPr lang="en-US" sz="140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tc>
                  <a:txBody>
                    <a:bodyPr/>
                    <a:lstStyle/>
                    <a:p>
                      <a:pPr algn="ctr">
                        <a:lnSpc>
                          <a:spcPct val="115000"/>
                        </a:lnSpc>
                        <a:spcAft>
                          <a:spcPts val="1000"/>
                        </a:spcAft>
                      </a:pPr>
                      <a:r>
                        <a:rPr lang="mn-MN" sz="1400" b="1" dirty="0">
                          <a:solidFill>
                            <a:schemeClr val="bg1"/>
                          </a:solidFill>
                          <a:effectLst/>
                          <a:latin typeface="Arial" pitchFamily="34" charset="0"/>
                          <a:ea typeface="Calibri"/>
                          <a:cs typeface="Arial" pitchFamily="34" charset="0"/>
                        </a:rPr>
                        <a:t>88,2</a:t>
                      </a:r>
                      <a:endParaRPr lang="en-US" sz="1400" dirty="0">
                        <a:solidFill>
                          <a:schemeClr val="bg1"/>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FABF8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33351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rotWithShape="1">
          <a:blip r:embed="rId2">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Lst>
          </a:blip>
          <a:srcRect l="912" t="2814" r="5292" b="2814"/>
          <a:stretch/>
        </p:blipFill>
        <p:spPr bwMode="auto">
          <a:xfrm>
            <a:off x="1219200" y="0"/>
            <a:ext cx="6324599" cy="67056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26469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228600"/>
            <a:ext cx="8382000" cy="1219200"/>
          </a:xfrm>
          <a:solidFill>
            <a:schemeClr val="bg1">
              <a:lumMod val="85000"/>
            </a:schemeClr>
          </a:solidFill>
        </p:spPr>
        <p:txBody>
          <a:bodyPr>
            <a:normAutofit fontScale="92500" lnSpcReduction="10000"/>
          </a:bodyPr>
          <a:lstStyle/>
          <a:p>
            <a:pPr marL="45720" indent="0" algn="just">
              <a:buNone/>
            </a:pPr>
            <a:r>
              <a:rPr lang="en-US" sz="1800" cap="all" dirty="0" smtClean="0">
                <a:solidFill>
                  <a:srgbClr val="4E3B30"/>
                </a:solidFill>
                <a:latin typeface="Times New Roman"/>
                <a:ea typeface="Calibri"/>
                <a:cs typeface="Times New Roman"/>
              </a:rPr>
              <a:t>  </a:t>
            </a:r>
            <a:r>
              <a:rPr lang="mn-MN" sz="2000" cap="all" dirty="0" smtClean="0">
                <a:solidFill>
                  <a:srgbClr val="4E3B30"/>
                </a:solidFill>
                <a:latin typeface="Arial" pitchFamily="34" charset="0"/>
                <a:ea typeface="Calibri"/>
                <a:cs typeface="Arial" pitchFamily="34" charset="0"/>
              </a:rPr>
              <a:t>Засгийн </a:t>
            </a:r>
            <a:r>
              <a:rPr lang="mn-MN" sz="2000" cap="all" dirty="0">
                <a:solidFill>
                  <a:srgbClr val="4E3B30"/>
                </a:solidFill>
                <a:latin typeface="Arial" pitchFamily="34" charset="0"/>
                <a:ea typeface="Calibri"/>
                <a:cs typeface="Arial" pitchFamily="34" charset="0"/>
              </a:rPr>
              <a:t>газрын хэрэг эрхлэх газраас аймгийн эдийн засаг нийгмийг хөгжүүлэх үндсэн чиглэл төлөвлөгөөний хэрэгжилтэд өгсөн 2 зөвлөмжийг хэрэгжүүлэхээр төлөвлөгөө гарган ажиллаж байна</a:t>
            </a:r>
            <a:r>
              <a:rPr lang="mn-MN" sz="2000" cap="all" dirty="0" smtClean="0">
                <a:solidFill>
                  <a:srgbClr val="4E3B30"/>
                </a:solidFill>
                <a:latin typeface="Arial" pitchFamily="34" charset="0"/>
                <a:ea typeface="Calibri"/>
                <a:cs typeface="Arial" pitchFamily="34" charset="0"/>
              </a:rPr>
              <a:t>.</a:t>
            </a:r>
            <a:endParaRPr lang="en-US" sz="2000" dirty="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3018194"/>
              </p:ext>
            </p:extLst>
          </p:nvPr>
        </p:nvGraphicFramePr>
        <p:xfrm>
          <a:off x="457200" y="1752600"/>
          <a:ext cx="8381999" cy="4661916"/>
        </p:xfrm>
        <a:graphic>
          <a:graphicData uri="http://schemas.openxmlformats.org/drawingml/2006/table">
            <a:tbl>
              <a:tblPr firstRow="1" firstCol="1" bandRow="1"/>
              <a:tblGrid>
                <a:gridCol w="380999">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9742">
                  <a:extLst>
                    <a:ext uri="{9D8B030D-6E8A-4147-A177-3AD203B41FA5}">
                      <a16:colId xmlns:a16="http://schemas.microsoft.com/office/drawing/2014/main" val="20002"/>
                    </a:ext>
                  </a:extLst>
                </a:gridCol>
                <a:gridCol w="816786">
                  <a:extLst>
                    <a:ext uri="{9D8B030D-6E8A-4147-A177-3AD203B41FA5}">
                      <a16:colId xmlns:a16="http://schemas.microsoft.com/office/drawing/2014/main" val="20003"/>
                    </a:ext>
                  </a:extLst>
                </a:gridCol>
                <a:gridCol w="845636">
                  <a:extLst>
                    <a:ext uri="{9D8B030D-6E8A-4147-A177-3AD203B41FA5}">
                      <a16:colId xmlns:a16="http://schemas.microsoft.com/office/drawing/2014/main" val="20004"/>
                    </a:ext>
                  </a:extLst>
                </a:gridCol>
                <a:gridCol w="845636">
                  <a:extLst>
                    <a:ext uri="{9D8B030D-6E8A-4147-A177-3AD203B41FA5}">
                      <a16:colId xmlns:a16="http://schemas.microsoft.com/office/drawing/2014/main" val="20005"/>
                    </a:ext>
                  </a:extLst>
                </a:gridCol>
              </a:tblGrid>
              <a:tr h="552348">
                <a:tc>
                  <a:txBody>
                    <a:bodyPr/>
                    <a:lstStyle/>
                    <a:p>
                      <a:pPr algn="ctr">
                        <a:lnSpc>
                          <a:spcPct val="115000"/>
                        </a:lnSpc>
                        <a:spcAft>
                          <a:spcPts val="0"/>
                        </a:spcAft>
                      </a:pPr>
                      <a:r>
                        <a:rPr lang="mn-MN" sz="1400" dirty="0">
                          <a:effectLst/>
                          <a:latin typeface="Arial" pitchFamily="34" charset="0"/>
                          <a:ea typeface="Calibri"/>
                          <a:cs typeface="Arial" pitchFamily="34" charset="0"/>
                        </a:rPr>
                        <a:t>№</a:t>
                      </a:r>
                      <a:endParaRPr lang="en-US" sz="1400" dirty="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dirty="0">
                          <a:effectLst/>
                          <a:latin typeface="Arial" pitchFamily="34" charset="0"/>
                          <a:ea typeface="Calibri"/>
                          <a:cs typeface="Arial" pitchFamily="34" charset="0"/>
                        </a:rPr>
                        <a:t>Өгсөн зөвлөмж </a:t>
                      </a:r>
                      <a:endParaRPr lang="en-US" sz="1400" dirty="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dirty="0">
                          <a:effectLst/>
                          <a:latin typeface="Arial" pitchFamily="34" charset="0"/>
                          <a:ea typeface="Calibri"/>
                          <a:cs typeface="Arial" pitchFamily="34" charset="0"/>
                        </a:rPr>
                        <a:t>Шалгуур үзүүлэлт</a:t>
                      </a:r>
                      <a:endParaRPr lang="en-US" sz="1400" dirty="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a:effectLst/>
                          <a:latin typeface="Arial" pitchFamily="34" charset="0"/>
                          <a:ea typeface="Calibri"/>
                          <a:cs typeface="Arial" pitchFamily="34" charset="0"/>
                        </a:rPr>
                        <a:t>Хүрэх түвшин</a:t>
                      </a:r>
                      <a:endParaRPr lang="en-US" sz="140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a:effectLst/>
                          <a:latin typeface="Arial" pitchFamily="34" charset="0"/>
                          <a:ea typeface="Calibri"/>
                          <a:cs typeface="Arial" pitchFamily="34" charset="0"/>
                        </a:rPr>
                        <a:t>Хэрэгжиж дуусах хугацаа </a:t>
                      </a:r>
                      <a:endParaRPr lang="en-US" sz="140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a:effectLst/>
                          <a:latin typeface="Arial" pitchFamily="34" charset="0"/>
                          <a:ea typeface="Calibri"/>
                          <a:cs typeface="Arial" pitchFamily="34" charset="0"/>
                        </a:rPr>
                        <a:t>Хариуцагч</a:t>
                      </a:r>
                      <a:endParaRPr lang="en-US" sz="140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36963">
                <a:tc rowSpan="2">
                  <a:txBody>
                    <a:bodyPr/>
                    <a:lstStyle/>
                    <a:p>
                      <a:pPr algn="ctr">
                        <a:lnSpc>
                          <a:spcPct val="115000"/>
                        </a:lnSpc>
                        <a:spcAft>
                          <a:spcPts val="0"/>
                        </a:spcAft>
                      </a:pPr>
                      <a:r>
                        <a:rPr lang="mn-MN" sz="1400">
                          <a:effectLst/>
                          <a:latin typeface="Arial" pitchFamily="34" charset="0"/>
                          <a:ea typeface="Calibri"/>
                          <a:cs typeface="Arial" pitchFamily="34" charset="0"/>
                        </a:rPr>
                        <a:t>1</a:t>
                      </a:r>
                      <a:endParaRPr lang="en-US" sz="140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5000"/>
                        </a:lnSpc>
                        <a:spcAft>
                          <a:spcPts val="0"/>
                        </a:spcAft>
                      </a:pPr>
                      <a:r>
                        <a:rPr lang="mn-MN" sz="1400" dirty="0">
                          <a:effectLst/>
                          <a:latin typeface="Arial" pitchFamily="34" charset="0"/>
                          <a:ea typeface="Calibri"/>
                          <a:cs typeface="Arial" pitchFamily="34" charset="0"/>
                        </a:rPr>
                        <a:t>Үндсэн чиглэлийн зорилт арга хэмжээг Хөгжлийн бодлого төлөвлөлтийн тухай хууль, холбогдох журмын дагуу нөхцөл байдлын шинжилгээ, тооцоо судалгаанд үндэслэн оновчтой төлөвлөх, санхүүжилтийн эх үүсвэр, хүрэх түвшин, шалгуур үзүүлэлтийг бодитой хэрэгжих, үнэлэх боломжтойгоор боловсруулж байх </a:t>
                      </a:r>
                      <a:endParaRPr lang="en-US" sz="1400" dirty="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mn-MN" sz="1400" dirty="0">
                          <a:effectLst/>
                          <a:latin typeface="Arial" pitchFamily="34" charset="0"/>
                          <a:ea typeface="Calibri"/>
                          <a:cs typeface="Arial" pitchFamily="34" charset="0"/>
                        </a:rPr>
                        <a:t>2020 оны аймгийн эдийн засаг нийгмийг хөгжүүлэх үндсэн чиглэл төлөвлөлтөд сайжруулалт хийж боловсруулах гүйцэтгэлийн хувь</a:t>
                      </a:r>
                      <a:endParaRPr lang="en-US" sz="1400" dirty="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dirty="0">
                          <a:effectLst/>
                          <a:latin typeface="Arial" pitchFamily="34" charset="0"/>
                          <a:ea typeface="Calibri"/>
                          <a:cs typeface="Arial" pitchFamily="34" charset="0"/>
                        </a:rPr>
                        <a:t>90</a:t>
                      </a:r>
                      <a:endParaRPr lang="en-US" sz="1400" dirty="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dirty="0">
                          <a:effectLst/>
                          <a:latin typeface="Arial" pitchFamily="34" charset="0"/>
                          <a:ea typeface="Calibri"/>
                          <a:cs typeface="Arial" pitchFamily="34" charset="0"/>
                        </a:rPr>
                        <a:t>11 сар</a:t>
                      </a:r>
                      <a:endParaRPr lang="en-US" sz="1400" dirty="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a:effectLst/>
                          <a:latin typeface="Arial" pitchFamily="34" charset="0"/>
                          <a:ea typeface="Calibri"/>
                          <a:cs typeface="Arial" pitchFamily="34" charset="0"/>
                        </a:rPr>
                        <a:t>ХОХБТХ</a:t>
                      </a:r>
                      <a:endParaRPr lang="en-US" sz="140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7364">
                <a:tc vMerge="1">
                  <a:txBody>
                    <a:bodyPr/>
                    <a:lstStyle/>
                    <a:p>
                      <a:endParaRPr lang="en-US"/>
                    </a:p>
                  </a:txBody>
                  <a:tcPr/>
                </a:tc>
                <a:tc vMerge="1">
                  <a:txBody>
                    <a:bodyPr/>
                    <a:lstStyle/>
                    <a:p>
                      <a:endParaRPr lang="en-US"/>
                    </a:p>
                  </a:txBody>
                  <a:tcPr/>
                </a:tc>
                <a:tc>
                  <a:txBody>
                    <a:bodyPr/>
                    <a:lstStyle/>
                    <a:p>
                      <a:pPr algn="just">
                        <a:lnSpc>
                          <a:spcPct val="115000"/>
                        </a:lnSpc>
                        <a:spcAft>
                          <a:spcPts val="0"/>
                        </a:spcAft>
                      </a:pPr>
                      <a:r>
                        <a:rPr lang="mn-MN" sz="1400">
                          <a:effectLst/>
                          <a:latin typeface="Arial" pitchFamily="34" charset="0"/>
                          <a:ea typeface="Calibri"/>
                          <a:cs typeface="Arial" pitchFamily="34" charset="0"/>
                        </a:rPr>
                        <a:t>2020 оны аймгийн эдийн засаг нийгмийг хөгжүүлэх үндсэн чиглэл төлөвлөлтөд хяналт тавин, зөвлөмж өгч, зөрүүг арилгуулсан гүйцэтгэлийн хувиар </a:t>
                      </a:r>
                      <a:endParaRPr lang="en-US" sz="140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a:effectLst/>
                          <a:latin typeface="Arial" pitchFamily="34" charset="0"/>
                          <a:ea typeface="Calibri"/>
                          <a:cs typeface="Arial" pitchFamily="34" charset="0"/>
                        </a:rPr>
                        <a:t> </a:t>
                      </a:r>
                      <a:endParaRPr lang="en-US" sz="1400">
                        <a:effectLst/>
                        <a:latin typeface="Arial" pitchFamily="34" charset="0"/>
                        <a:ea typeface="Calibri"/>
                        <a:cs typeface="Arial" pitchFamily="34" charset="0"/>
                      </a:endParaRPr>
                    </a:p>
                    <a:p>
                      <a:pPr algn="ctr">
                        <a:lnSpc>
                          <a:spcPct val="115000"/>
                        </a:lnSpc>
                        <a:spcAft>
                          <a:spcPts val="0"/>
                        </a:spcAft>
                      </a:pPr>
                      <a:r>
                        <a:rPr lang="mn-MN" sz="1400">
                          <a:effectLst/>
                          <a:latin typeface="Arial" pitchFamily="34" charset="0"/>
                          <a:ea typeface="Calibri"/>
                          <a:cs typeface="Arial" pitchFamily="34" charset="0"/>
                        </a:rPr>
                        <a:t>85</a:t>
                      </a:r>
                      <a:endParaRPr lang="en-US" sz="140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dirty="0">
                          <a:effectLst/>
                          <a:latin typeface="Arial" pitchFamily="34" charset="0"/>
                          <a:ea typeface="Calibri"/>
                          <a:cs typeface="Arial" pitchFamily="34" charset="0"/>
                        </a:rPr>
                        <a:t> </a:t>
                      </a:r>
                      <a:endParaRPr lang="en-US" sz="1400" dirty="0">
                        <a:effectLst/>
                        <a:latin typeface="Arial" pitchFamily="34" charset="0"/>
                        <a:ea typeface="Calibri"/>
                        <a:cs typeface="Arial" pitchFamily="34" charset="0"/>
                      </a:endParaRPr>
                    </a:p>
                    <a:p>
                      <a:pPr algn="ctr">
                        <a:lnSpc>
                          <a:spcPct val="115000"/>
                        </a:lnSpc>
                        <a:spcAft>
                          <a:spcPts val="0"/>
                        </a:spcAft>
                      </a:pPr>
                      <a:r>
                        <a:rPr lang="mn-MN" sz="1400" dirty="0">
                          <a:effectLst/>
                          <a:latin typeface="Arial" pitchFamily="34" charset="0"/>
                          <a:ea typeface="Calibri"/>
                          <a:cs typeface="Arial" pitchFamily="34" charset="0"/>
                        </a:rPr>
                        <a:t>11 сар</a:t>
                      </a:r>
                      <a:endParaRPr lang="en-US" sz="1400" dirty="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dirty="0">
                          <a:effectLst/>
                          <a:latin typeface="Arial" pitchFamily="34" charset="0"/>
                          <a:ea typeface="Calibri"/>
                          <a:cs typeface="Arial" pitchFamily="34" charset="0"/>
                        </a:rPr>
                        <a:t>ХШҮДАХ</a:t>
                      </a:r>
                      <a:endParaRPr lang="en-US" sz="1400" dirty="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1576">
                <a:tc>
                  <a:txBody>
                    <a:bodyPr/>
                    <a:lstStyle/>
                    <a:p>
                      <a:pPr algn="ctr">
                        <a:lnSpc>
                          <a:spcPct val="115000"/>
                        </a:lnSpc>
                        <a:spcAft>
                          <a:spcPts val="0"/>
                        </a:spcAft>
                      </a:pPr>
                      <a:r>
                        <a:rPr lang="mn-MN" sz="1400">
                          <a:effectLst/>
                          <a:latin typeface="Arial" pitchFamily="34" charset="0"/>
                          <a:ea typeface="Calibri"/>
                          <a:cs typeface="Arial" pitchFamily="34" charset="0"/>
                        </a:rPr>
                        <a:t>2</a:t>
                      </a:r>
                      <a:endParaRPr lang="en-US" sz="140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mn-MN" sz="1400" dirty="0">
                          <a:effectLst/>
                          <a:latin typeface="Arial" pitchFamily="34" charset="0"/>
                          <a:ea typeface="Calibri"/>
                          <a:cs typeface="Arial" pitchFamily="34" charset="0"/>
                        </a:rPr>
                        <a:t>Зорилт арга хэмжээний хэрэгжилтийг тайлагнахдаа график, хүснэгт ашиглаж ойлгомжтой болгох</a:t>
                      </a:r>
                      <a:endParaRPr lang="en-US" sz="1400" dirty="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mn-MN" sz="1400">
                          <a:effectLst/>
                          <a:latin typeface="Arial" pitchFamily="34" charset="0"/>
                          <a:ea typeface="Calibri"/>
                          <a:cs typeface="Arial" pitchFamily="34" charset="0"/>
                        </a:rPr>
                        <a:t>Биелэлтийг гаргахдаа  холбогдох нотлох баримтыг бүрдүүлж тайлагнах гүйцэтгэлийн хувь</a:t>
                      </a:r>
                      <a:endParaRPr lang="en-US" sz="1400">
                        <a:effectLst/>
                        <a:latin typeface="Arial" pitchFamily="34" charset="0"/>
                        <a:ea typeface="Calibri"/>
                        <a:cs typeface="Arial" pitchFamily="34" charset="0"/>
                      </a:endParaRPr>
                    </a:p>
                  </a:txBody>
                  <a:tcPr marL="41969" marR="41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a:effectLst/>
                          <a:latin typeface="Arial" pitchFamily="34" charset="0"/>
                          <a:ea typeface="Calibri"/>
                          <a:cs typeface="Arial" pitchFamily="34" charset="0"/>
                        </a:rPr>
                        <a:t>90</a:t>
                      </a:r>
                      <a:endParaRPr lang="en-US" sz="140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a:effectLst/>
                          <a:latin typeface="Arial" pitchFamily="34" charset="0"/>
                          <a:ea typeface="Calibri"/>
                          <a:cs typeface="Arial" pitchFamily="34" charset="0"/>
                        </a:rPr>
                        <a:t>12 сар</a:t>
                      </a:r>
                      <a:endParaRPr lang="en-US" sz="140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mn-MN" sz="1400" dirty="0">
                          <a:effectLst/>
                          <a:latin typeface="Arial" pitchFamily="34" charset="0"/>
                          <a:ea typeface="Calibri"/>
                          <a:cs typeface="Arial" pitchFamily="34" charset="0"/>
                        </a:rPr>
                        <a:t>ХОХБТХ</a:t>
                      </a:r>
                      <a:endParaRPr lang="en-US" sz="1400" dirty="0">
                        <a:effectLst/>
                        <a:latin typeface="Arial" pitchFamily="34" charset="0"/>
                        <a:ea typeface="Calibri"/>
                        <a:cs typeface="Arial" pitchFamily="34" charset="0"/>
                      </a:endParaRPr>
                    </a:p>
                  </a:txBody>
                  <a:tcPr marL="41969" marR="419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88471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04800"/>
            <a:ext cx="8686800" cy="2362200"/>
          </a:xfrm>
        </p:spPr>
        <p:txBody>
          <a:bodyPr>
            <a:normAutofit fontScale="90000"/>
          </a:bodyPr>
          <a:lstStyle/>
          <a:p>
            <a:pPr indent="457200" algn="just">
              <a:lnSpc>
                <a:spcPct val="115000"/>
              </a:lnSpc>
              <a:spcAft>
                <a:spcPts val="0"/>
              </a:spcAft>
            </a:pPr>
            <a:r>
              <a:rPr lang="en-US" sz="2000" dirty="0" smtClean="0">
                <a:effectLst/>
                <a:latin typeface="Times New Roman"/>
                <a:ea typeface="Calibri"/>
                <a:cs typeface="Times New Roman"/>
              </a:rPr>
              <a:t/>
            </a:r>
            <a:br>
              <a:rPr lang="en-US" sz="2000" dirty="0" smtClean="0">
                <a:effectLst/>
                <a:latin typeface="Times New Roman"/>
                <a:ea typeface="Calibri"/>
                <a:cs typeface="Times New Roman"/>
              </a:rPr>
            </a:br>
            <a:r>
              <a:rPr lang="en-US" sz="2000" dirty="0">
                <a:effectLst/>
                <a:latin typeface="Times New Roman"/>
                <a:ea typeface="Calibri"/>
                <a:cs typeface="Times New Roman"/>
              </a:rPr>
              <a:t/>
            </a:r>
            <a:br>
              <a:rPr lang="en-US" sz="2000" dirty="0">
                <a:effectLst/>
                <a:latin typeface="Times New Roman"/>
                <a:ea typeface="Calibri"/>
                <a:cs typeface="Times New Roman"/>
              </a:rPr>
            </a:br>
            <a:r>
              <a:rPr lang="en-US" sz="2000" dirty="0" smtClean="0">
                <a:effectLst/>
                <a:latin typeface="Times New Roman"/>
                <a:ea typeface="Calibri"/>
                <a:cs typeface="Times New Roman"/>
              </a:rPr>
              <a:t/>
            </a:r>
            <a:br>
              <a:rPr lang="en-US" sz="2000" dirty="0" smtClean="0">
                <a:effectLst/>
                <a:latin typeface="Times New Roman"/>
                <a:ea typeface="Calibri"/>
                <a:cs typeface="Times New Roman"/>
              </a:rPr>
            </a:br>
            <a:r>
              <a:rPr lang="en-US" sz="2000" dirty="0">
                <a:effectLst/>
                <a:latin typeface="Times New Roman"/>
                <a:ea typeface="Calibri"/>
                <a:cs typeface="Times New Roman"/>
              </a:rPr>
              <a:t/>
            </a:r>
            <a:br>
              <a:rPr lang="en-US" sz="2000" dirty="0">
                <a:effectLst/>
                <a:latin typeface="Times New Roman"/>
                <a:ea typeface="Calibri"/>
                <a:cs typeface="Times New Roman"/>
              </a:rPr>
            </a:br>
            <a:r>
              <a:rPr lang="en-US" sz="2000" dirty="0" smtClean="0">
                <a:effectLst/>
                <a:latin typeface="Times New Roman"/>
                <a:ea typeface="Calibri"/>
                <a:cs typeface="Times New Roman"/>
              </a:rPr>
              <a:t/>
            </a:r>
            <a:br>
              <a:rPr lang="en-US" sz="2000" dirty="0" smtClean="0">
                <a:effectLst/>
                <a:latin typeface="Times New Roman"/>
                <a:ea typeface="Calibri"/>
                <a:cs typeface="Times New Roman"/>
              </a:rPr>
            </a:br>
            <a:r>
              <a:rPr lang="en-US" sz="2000" dirty="0">
                <a:effectLst/>
                <a:latin typeface="Times New Roman"/>
                <a:ea typeface="Calibri"/>
                <a:cs typeface="Times New Roman"/>
              </a:rPr>
              <a:t/>
            </a:r>
            <a:br>
              <a:rPr lang="en-US" sz="2000" dirty="0">
                <a:effectLst/>
                <a:latin typeface="Times New Roman"/>
                <a:ea typeface="Calibri"/>
                <a:cs typeface="Times New Roman"/>
              </a:rPr>
            </a:br>
            <a:r>
              <a:rPr lang="en-US" sz="2000" dirty="0" smtClean="0">
                <a:effectLst/>
                <a:latin typeface="Times New Roman"/>
                <a:ea typeface="Calibri"/>
                <a:cs typeface="Times New Roman"/>
              </a:rPr>
              <a:t/>
            </a:r>
            <a:br>
              <a:rPr lang="en-US" sz="2000" dirty="0" smtClean="0">
                <a:effectLst/>
                <a:latin typeface="Times New Roman"/>
                <a:ea typeface="Calibri"/>
                <a:cs typeface="Times New Roman"/>
              </a:rPr>
            </a:br>
            <a:r>
              <a:rPr lang="en-US" sz="2000" dirty="0">
                <a:effectLst/>
                <a:latin typeface="Times New Roman"/>
                <a:ea typeface="Calibri"/>
                <a:cs typeface="Times New Roman"/>
              </a:rPr>
              <a:t/>
            </a:r>
            <a:br>
              <a:rPr lang="en-US" sz="2000" dirty="0">
                <a:effectLst/>
                <a:latin typeface="Times New Roman"/>
                <a:ea typeface="Calibri"/>
                <a:cs typeface="Times New Roman"/>
              </a:rPr>
            </a:br>
            <a:r>
              <a:rPr lang="en-US" sz="2000" dirty="0" smtClean="0">
                <a:effectLst/>
                <a:latin typeface="Times New Roman"/>
                <a:ea typeface="Calibri"/>
                <a:cs typeface="Times New Roman"/>
              </a:rPr>
              <a:t/>
            </a:r>
            <a:br>
              <a:rPr lang="en-US" sz="2000" dirty="0" smtClean="0">
                <a:effectLst/>
                <a:latin typeface="Times New Roman"/>
                <a:ea typeface="Calibri"/>
                <a:cs typeface="Times New Roman"/>
              </a:rPr>
            </a:br>
            <a:r>
              <a:rPr lang="en-US" sz="2000" dirty="0">
                <a:effectLst/>
                <a:latin typeface="Times New Roman"/>
                <a:ea typeface="Calibri"/>
                <a:cs typeface="Times New Roman"/>
              </a:rPr>
              <a:t/>
            </a:r>
            <a:br>
              <a:rPr lang="en-US" sz="2000" dirty="0">
                <a:effectLst/>
                <a:latin typeface="Times New Roman"/>
                <a:ea typeface="Calibri"/>
                <a:cs typeface="Times New Roman"/>
              </a:rPr>
            </a:br>
            <a:r>
              <a:rPr lang="en-US" sz="2000" dirty="0" smtClean="0">
                <a:effectLst/>
                <a:latin typeface="Times New Roman"/>
                <a:ea typeface="Calibri"/>
                <a:cs typeface="Times New Roman"/>
              </a:rPr>
              <a:t/>
            </a:r>
            <a:br>
              <a:rPr lang="en-US" sz="2000" dirty="0" smtClean="0">
                <a:effectLst/>
                <a:latin typeface="Times New Roman"/>
                <a:ea typeface="Calibri"/>
                <a:cs typeface="Times New Roman"/>
              </a:rPr>
            </a:br>
            <a:r>
              <a:rPr lang="en-US" sz="2000" dirty="0">
                <a:effectLst/>
                <a:latin typeface="Times New Roman"/>
                <a:ea typeface="Calibri"/>
                <a:cs typeface="Times New Roman"/>
              </a:rPr>
              <a:t> </a:t>
            </a:r>
            <a:r>
              <a:rPr lang="en-US" sz="2000" dirty="0" smtClean="0">
                <a:effectLst/>
                <a:latin typeface="Times New Roman"/>
                <a:ea typeface="Calibri"/>
                <a:cs typeface="Times New Roman"/>
              </a:rPr>
              <a:t> </a:t>
            </a:r>
            <a:br>
              <a:rPr lang="en-US" sz="2000" dirty="0" smtClean="0">
                <a:effectLst/>
                <a:latin typeface="Times New Roman"/>
                <a:ea typeface="Calibri"/>
                <a:cs typeface="Times New Roman"/>
              </a:rPr>
            </a:br>
            <a:r>
              <a:rPr lang="en-US" sz="2000" dirty="0">
                <a:effectLst/>
                <a:latin typeface="Times New Roman"/>
                <a:ea typeface="Calibri"/>
                <a:cs typeface="Times New Roman"/>
              </a:rPr>
              <a:t/>
            </a:r>
            <a:br>
              <a:rPr lang="en-US" sz="2000" dirty="0">
                <a:effectLst/>
                <a:latin typeface="Times New Roman"/>
                <a:ea typeface="Calibri"/>
                <a:cs typeface="Times New Roman"/>
              </a:rPr>
            </a:br>
            <a:r>
              <a:rPr lang="en-US" sz="2000" dirty="0" smtClean="0">
                <a:effectLst/>
                <a:latin typeface="Times New Roman"/>
                <a:ea typeface="Calibri"/>
                <a:cs typeface="Times New Roman"/>
              </a:rPr>
              <a:t/>
            </a:r>
            <a:br>
              <a:rPr lang="en-US" sz="2000" dirty="0" smtClean="0">
                <a:effectLst/>
                <a:latin typeface="Times New Roman"/>
                <a:ea typeface="Calibri"/>
                <a:cs typeface="Times New Roman"/>
              </a:rPr>
            </a:br>
            <a:r>
              <a:rPr lang="mn-MN" sz="2000" dirty="0" smtClean="0">
                <a:effectLst/>
                <a:latin typeface="Times New Roman"/>
                <a:ea typeface="Calibri"/>
                <a:cs typeface="Times New Roman"/>
              </a:rPr>
              <a:t/>
            </a:r>
            <a:br>
              <a:rPr lang="mn-MN" sz="2000" dirty="0" smtClean="0">
                <a:effectLst/>
                <a:latin typeface="Times New Roman"/>
                <a:ea typeface="Calibri"/>
                <a:cs typeface="Times New Roman"/>
              </a:rPr>
            </a:br>
            <a:r>
              <a:rPr lang="mn-MN" sz="2000" dirty="0">
                <a:effectLst/>
                <a:latin typeface="Times New Roman"/>
                <a:ea typeface="Calibri"/>
                <a:cs typeface="Times New Roman"/>
              </a:rPr>
              <a:t/>
            </a:r>
            <a:br>
              <a:rPr lang="mn-MN" sz="2000" dirty="0">
                <a:effectLst/>
                <a:latin typeface="Times New Roman"/>
                <a:ea typeface="Calibri"/>
                <a:cs typeface="Times New Roman"/>
              </a:rPr>
            </a:br>
            <a:r>
              <a:rPr lang="mn-MN" sz="2700" dirty="0" smtClean="0">
                <a:effectLst/>
                <a:latin typeface="Times New Roman"/>
                <a:ea typeface="Calibri"/>
                <a:cs typeface="Times New Roman"/>
              </a:rPr>
              <a:t>Аймгийн </a:t>
            </a:r>
            <a:r>
              <a:rPr lang="mn-MN" sz="2700" dirty="0">
                <a:effectLst/>
                <a:latin typeface="Times New Roman"/>
                <a:ea typeface="Calibri"/>
                <a:cs typeface="Times New Roman"/>
              </a:rPr>
              <a:t>ИТХ-ын 2018 оны 11 сарын </a:t>
            </a:r>
            <a:r>
              <a:rPr lang="mn-MN" sz="2700" dirty="0" smtClean="0">
                <a:effectLst/>
                <a:latin typeface="Times New Roman"/>
                <a:ea typeface="Calibri"/>
                <a:cs typeface="Times New Roman"/>
              </a:rPr>
              <a:t>19-ний </a:t>
            </a:r>
            <a:r>
              <a:rPr lang="mn-MN" sz="2700" dirty="0">
                <a:effectLst/>
                <a:latin typeface="Times New Roman"/>
                <a:ea typeface="Calibri"/>
                <a:cs typeface="Times New Roman"/>
              </a:rPr>
              <a:t>8 дугаар хуралдаанаар аймгийн эдийн засаг, нийгмийг 2018 онд хөгжүүлэх үндсэн чиглэл  төлөвлөгөөний  хэрэгжилтийн явцыг хэлэлцэхэд  удаашралтай </a:t>
            </a:r>
            <a:r>
              <a:rPr lang="en-US" sz="2700" dirty="0" smtClean="0">
                <a:effectLst/>
                <a:latin typeface="Times New Roman"/>
                <a:ea typeface="Calibri"/>
                <a:cs typeface="Times New Roman"/>
              </a:rPr>
              <a:t>16</a:t>
            </a:r>
            <a:r>
              <a:rPr lang="mn-MN" sz="2700" dirty="0" smtClean="0">
                <a:effectLst/>
                <a:latin typeface="Times New Roman"/>
                <a:ea typeface="Calibri"/>
                <a:cs typeface="Times New Roman"/>
              </a:rPr>
              <a:t> </a:t>
            </a:r>
            <a:r>
              <a:rPr lang="mn-MN" sz="2700" dirty="0">
                <a:effectLst/>
                <a:latin typeface="Times New Roman"/>
                <a:ea typeface="Calibri"/>
                <a:cs typeface="Times New Roman"/>
              </a:rPr>
              <a:t>арга хэмжээ хэрэгжиж байсан бөгөөд жилийн </a:t>
            </a:r>
            <a:r>
              <a:rPr lang="mn-MN" sz="2700" dirty="0" smtClean="0">
                <a:effectLst/>
                <a:latin typeface="Times New Roman"/>
                <a:ea typeface="Calibri"/>
                <a:cs typeface="Times New Roman"/>
              </a:rPr>
              <a:t>эцсээр</a:t>
            </a:r>
            <a:r>
              <a:rPr lang="en-US" sz="2700" dirty="0" smtClean="0">
                <a:effectLst/>
                <a:latin typeface="Times New Roman"/>
                <a:ea typeface="Calibri"/>
                <a:cs typeface="Times New Roman"/>
              </a:rPr>
              <a:t>  8 </a:t>
            </a:r>
            <a:r>
              <a:rPr lang="mn-MN" sz="2700" dirty="0" smtClean="0">
                <a:effectLst/>
                <a:latin typeface="Times New Roman"/>
                <a:ea typeface="Calibri"/>
                <a:cs typeface="Times New Roman"/>
              </a:rPr>
              <a:t> </a:t>
            </a:r>
            <a:r>
              <a:rPr lang="mn-MN" sz="2700" dirty="0">
                <a:effectLst/>
                <a:latin typeface="Times New Roman"/>
                <a:ea typeface="Calibri"/>
                <a:cs typeface="Times New Roman"/>
              </a:rPr>
              <a:t>арга хэмжээ болж буурсан байна.  </a:t>
            </a:r>
            <a:endParaRPr lang="en-US" sz="27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7926176"/>
              </p:ext>
            </p:extLst>
          </p:nvPr>
        </p:nvGraphicFramePr>
        <p:xfrm>
          <a:off x="381000" y="3276600"/>
          <a:ext cx="8229599" cy="2745822"/>
        </p:xfrm>
        <a:graphic>
          <a:graphicData uri="http://schemas.openxmlformats.org/drawingml/2006/table">
            <a:tbl>
              <a:tblPr firstRow="1" firstCol="1" bandRow="1"/>
              <a:tblGrid>
                <a:gridCol w="16002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655970">
                  <a:extLst>
                    <a:ext uri="{9D8B030D-6E8A-4147-A177-3AD203B41FA5}">
                      <a16:colId xmlns:a16="http://schemas.microsoft.com/office/drawing/2014/main" val="20003"/>
                    </a:ext>
                  </a:extLst>
                </a:gridCol>
                <a:gridCol w="567281">
                  <a:extLst>
                    <a:ext uri="{9D8B030D-6E8A-4147-A177-3AD203B41FA5}">
                      <a16:colId xmlns:a16="http://schemas.microsoft.com/office/drawing/2014/main" val="20004"/>
                    </a:ext>
                  </a:extLst>
                </a:gridCol>
                <a:gridCol w="757949">
                  <a:extLst>
                    <a:ext uri="{9D8B030D-6E8A-4147-A177-3AD203B41FA5}">
                      <a16:colId xmlns:a16="http://schemas.microsoft.com/office/drawing/2014/main" val="20005"/>
                    </a:ext>
                  </a:extLst>
                </a:gridCol>
                <a:gridCol w="1298443">
                  <a:extLst>
                    <a:ext uri="{9D8B030D-6E8A-4147-A177-3AD203B41FA5}">
                      <a16:colId xmlns:a16="http://schemas.microsoft.com/office/drawing/2014/main" val="20006"/>
                    </a:ext>
                  </a:extLst>
                </a:gridCol>
                <a:gridCol w="911356">
                  <a:extLst>
                    <a:ext uri="{9D8B030D-6E8A-4147-A177-3AD203B41FA5}">
                      <a16:colId xmlns:a16="http://schemas.microsoft.com/office/drawing/2014/main" val="20007"/>
                    </a:ext>
                  </a:extLst>
                </a:gridCol>
              </a:tblGrid>
              <a:tr h="424919">
                <a:tc rowSpan="2">
                  <a:txBody>
                    <a:bodyPr/>
                    <a:lstStyle/>
                    <a:p>
                      <a:pPr algn="ctr">
                        <a:lnSpc>
                          <a:spcPts val="1510"/>
                        </a:lnSpc>
                        <a:spcAft>
                          <a:spcPts val="0"/>
                        </a:spcAft>
                      </a:pPr>
                      <a:r>
                        <a:rPr lang="mn-MN" sz="1800" kern="1200" dirty="0">
                          <a:solidFill>
                            <a:srgbClr val="000000"/>
                          </a:solidFill>
                          <a:effectLst/>
                          <a:latin typeface="Arial" pitchFamily="34" charset="0"/>
                          <a:ea typeface="Times New Roman"/>
                          <a:cs typeface="Arial" pitchFamily="34" charset="0"/>
                        </a:rPr>
                        <a:t>Агуулга</a:t>
                      </a:r>
                      <a:endParaRPr lang="en-US" sz="1800" dirty="0">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ct val="115000"/>
                        </a:lnSpc>
                        <a:spcAft>
                          <a:spcPts val="0"/>
                        </a:spcAft>
                      </a:pPr>
                      <a:r>
                        <a:rPr lang="mn-MN" sz="1800" kern="1200" dirty="0">
                          <a:solidFill>
                            <a:srgbClr val="000000"/>
                          </a:solidFill>
                          <a:effectLst/>
                          <a:latin typeface="Arial" pitchFamily="34" charset="0"/>
                          <a:ea typeface="Times New Roman"/>
                          <a:cs typeface="Arial" pitchFamily="34" charset="0"/>
                        </a:rPr>
                        <a:t>Нийт арга хэмжээний тоо</a:t>
                      </a:r>
                      <a:endParaRPr lang="en-US" sz="1800" dirty="0">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ts val="1510"/>
                        </a:lnSpc>
                        <a:spcAft>
                          <a:spcPts val="0"/>
                        </a:spcAft>
                      </a:pPr>
                      <a:r>
                        <a:rPr lang="mn-MN" sz="1800" kern="1200" dirty="0">
                          <a:solidFill>
                            <a:srgbClr val="000000"/>
                          </a:solidFill>
                          <a:effectLst/>
                          <a:latin typeface="Arial" pitchFamily="34" charset="0"/>
                          <a:ea typeface="Times New Roman"/>
                          <a:cs typeface="Arial" pitchFamily="34" charset="0"/>
                        </a:rPr>
                        <a:t>Хэрэгжиж байгаа</a:t>
                      </a:r>
                      <a:endParaRPr lang="en-US" sz="1800" dirty="0">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gridSpan="4">
                  <a:txBody>
                    <a:bodyPr/>
                    <a:lstStyle/>
                    <a:p>
                      <a:pPr algn="ctr">
                        <a:lnSpc>
                          <a:spcPts val="1510"/>
                        </a:lnSpc>
                        <a:spcAft>
                          <a:spcPts val="0"/>
                        </a:spcAft>
                      </a:pPr>
                      <a:r>
                        <a:rPr lang="mn-MN" sz="1800" kern="1200" dirty="0">
                          <a:solidFill>
                            <a:srgbClr val="000000"/>
                          </a:solidFill>
                          <a:effectLst/>
                          <a:latin typeface="Times New Roman"/>
                          <a:ea typeface="Times New Roman"/>
                          <a:cs typeface="Times New Roman"/>
                        </a:rPr>
                        <a:t>Үүнээс</a:t>
                      </a:r>
                      <a:endParaRPr lang="en-US" sz="1800" dirty="0">
                        <a:effectLst/>
                        <a:latin typeface="Calibri"/>
                        <a:ea typeface="Calibri"/>
                        <a:cs typeface="Times New Roman"/>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9050" cap="flat" cmpd="sng" algn="ctr">
                      <a:solidFill>
                        <a:srgbClr val="666666"/>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lnSpc>
                          <a:spcPts val="1510"/>
                        </a:lnSpc>
                        <a:spcAft>
                          <a:spcPts val="0"/>
                        </a:spcAft>
                      </a:pPr>
                      <a:r>
                        <a:rPr lang="mn-MN" sz="1800" kern="1200">
                          <a:solidFill>
                            <a:srgbClr val="000000"/>
                          </a:solidFill>
                          <a:effectLst/>
                          <a:latin typeface="Arial" pitchFamily="34" charset="0"/>
                          <a:ea typeface="Times New Roman"/>
                          <a:cs typeface="Arial" pitchFamily="34" charset="0"/>
                        </a:rPr>
                        <a:t>Нийт хувь</a:t>
                      </a:r>
                      <a:endParaRPr lang="en-US" sz="1800">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0"/>
                  </a:ext>
                </a:extLst>
              </a:tr>
              <a:tr h="71808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1800" dirty="0">
                          <a:effectLst/>
                          <a:latin typeface="Arial" pitchFamily="34" charset="0"/>
                          <a:ea typeface="Times New Roman"/>
                          <a:cs typeface="Arial" pitchFamily="34" charset="0"/>
                        </a:rPr>
                        <a:t> </a:t>
                      </a:r>
                      <a:endParaRPr lang="en-US" sz="1800" dirty="0">
                        <a:effectLst/>
                        <a:latin typeface="Arial" pitchFamily="34" charset="0"/>
                        <a:ea typeface="Calibri"/>
                        <a:cs typeface="Arial" pitchFamily="34" charset="0"/>
                      </a:endParaRPr>
                    </a:p>
                    <a:p>
                      <a:pPr algn="ctr">
                        <a:lnSpc>
                          <a:spcPct val="115000"/>
                        </a:lnSpc>
                        <a:spcAft>
                          <a:spcPts val="0"/>
                        </a:spcAft>
                      </a:pPr>
                      <a:r>
                        <a:rPr lang="mn-MN" sz="1800" kern="1200" dirty="0">
                          <a:solidFill>
                            <a:srgbClr val="000000"/>
                          </a:solidFill>
                          <a:effectLst/>
                          <a:latin typeface="Arial" pitchFamily="34" charset="0"/>
                          <a:ea typeface="Times New Roman"/>
                          <a:cs typeface="Arial" pitchFamily="34" charset="0"/>
                        </a:rPr>
                        <a:t>70</a:t>
                      </a:r>
                      <a:endParaRPr lang="en-US" sz="1800" dirty="0">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0"/>
                        </a:spcAft>
                      </a:pPr>
                      <a:r>
                        <a:rPr lang="en-US" sz="1800" dirty="0">
                          <a:solidFill>
                            <a:schemeClr val="tx1"/>
                          </a:solidFill>
                          <a:effectLst/>
                          <a:latin typeface="Arial" pitchFamily="34" charset="0"/>
                          <a:ea typeface="Times New Roman"/>
                          <a:cs typeface="Arial" pitchFamily="34" charset="0"/>
                        </a:rPr>
                        <a:t> </a:t>
                      </a:r>
                      <a:endParaRPr lang="en-US" sz="1800" dirty="0">
                        <a:solidFill>
                          <a:schemeClr val="tx1"/>
                        </a:solidFill>
                        <a:effectLst/>
                        <a:latin typeface="Arial" pitchFamily="34" charset="0"/>
                        <a:ea typeface="Calibri"/>
                        <a:cs typeface="Arial" pitchFamily="34" charset="0"/>
                      </a:endParaRPr>
                    </a:p>
                    <a:p>
                      <a:pPr algn="ctr">
                        <a:lnSpc>
                          <a:spcPct val="115000"/>
                        </a:lnSpc>
                        <a:spcAft>
                          <a:spcPts val="0"/>
                        </a:spcAft>
                      </a:pPr>
                      <a:r>
                        <a:rPr lang="mn-MN" sz="1800" kern="1200" dirty="0">
                          <a:solidFill>
                            <a:schemeClr val="tx1"/>
                          </a:solidFill>
                          <a:effectLst/>
                          <a:latin typeface="Arial" pitchFamily="34" charset="0"/>
                          <a:ea typeface="Times New Roman"/>
                          <a:cs typeface="Arial" pitchFamily="34" charset="0"/>
                        </a:rPr>
                        <a:t>40</a:t>
                      </a:r>
                      <a:endParaRPr lang="en-US" sz="1800" dirty="0">
                        <a:solidFill>
                          <a:schemeClr val="tx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0"/>
                        </a:spcAft>
                      </a:pPr>
                      <a:r>
                        <a:rPr lang="en-US" sz="1800" dirty="0">
                          <a:solidFill>
                            <a:schemeClr val="tx1"/>
                          </a:solidFill>
                          <a:effectLst/>
                          <a:latin typeface="Arial" pitchFamily="34" charset="0"/>
                          <a:ea typeface="Times New Roman"/>
                          <a:cs typeface="Arial" pitchFamily="34" charset="0"/>
                        </a:rPr>
                        <a:t> </a:t>
                      </a:r>
                      <a:endParaRPr lang="en-US" sz="1800" dirty="0">
                        <a:solidFill>
                          <a:schemeClr val="tx1"/>
                        </a:solidFill>
                        <a:effectLst/>
                        <a:latin typeface="Arial" pitchFamily="34" charset="0"/>
                        <a:ea typeface="Calibri"/>
                        <a:cs typeface="Arial" pitchFamily="34" charset="0"/>
                      </a:endParaRPr>
                    </a:p>
                    <a:p>
                      <a:pPr algn="ctr">
                        <a:lnSpc>
                          <a:spcPct val="115000"/>
                        </a:lnSpc>
                        <a:spcAft>
                          <a:spcPts val="0"/>
                        </a:spcAft>
                      </a:pPr>
                      <a:r>
                        <a:rPr lang="mn-MN" sz="1800" kern="1200" dirty="0">
                          <a:solidFill>
                            <a:schemeClr val="tx1"/>
                          </a:solidFill>
                          <a:effectLst/>
                          <a:latin typeface="Arial" pitchFamily="34" charset="0"/>
                          <a:ea typeface="Times New Roman"/>
                          <a:cs typeface="Arial" pitchFamily="34" charset="0"/>
                        </a:rPr>
                        <a:t>0</a:t>
                      </a:r>
                      <a:endParaRPr lang="en-US" sz="1800" dirty="0">
                        <a:solidFill>
                          <a:schemeClr val="tx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0"/>
                        </a:spcAft>
                      </a:pPr>
                      <a:r>
                        <a:rPr lang="mn-MN" sz="1800" kern="1200" dirty="0">
                          <a:solidFill>
                            <a:schemeClr val="tx1"/>
                          </a:solidFill>
                          <a:effectLst/>
                          <a:latin typeface="Arial" pitchFamily="34" charset="0"/>
                          <a:ea typeface="Times New Roman"/>
                          <a:cs typeface="Arial" pitchFamily="34" charset="0"/>
                        </a:rPr>
                        <a:t>Үнэлэх боломжгүй</a:t>
                      </a:r>
                      <a:endParaRPr lang="en-US" sz="1800" dirty="0">
                        <a:solidFill>
                          <a:schemeClr val="tx1"/>
                        </a:solidFill>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763505">
                <a:tc>
                  <a:txBody>
                    <a:bodyPr/>
                    <a:lstStyle/>
                    <a:p>
                      <a:pPr algn="ctr">
                        <a:lnSpc>
                          <a:spcPct val="115000"/>
                        </a:lnSpc>
                        <a:spcAft>
                          <a:spcPts val="0"/>
                        </a:spcAft>
                      </a:pPr>
                      <a:r>
                        <a:rPr lang="mn-MN" sz="1800" kern="1200">
                          <a:solidFill>
                            <a:srgbClr val="000000"/>
                          </a:solidFill>
                          <a:effectLst/>
                          <a:latin typeface="Arial" pitchFamily="34" charset="0"/>
                          <a:ea typeface="Times New Roman"/>
                          <a:cs typeface="Arial" pitchFamily="34" charset="0"/>
                        </a:rPr>
                        <a:t>2018 оны </a:t>
                      </a:r>
                      <a:r>
                        <a:rPr lang="en-US" sz="1800" kern="1200">
                          <a:solidFill>
                            <a:srgbClr val="000000"/>
                          </a:solidFill>
                          <a:effectLst/>
                          <a:latin typeface="Arial" pitchFamily="34" charset="0"/>
                          <a:ea typeface="Times New Roman"/>
                          <a:cs typeface="Arial" pitchFamily="34" charset="0"/>
                        </a:rPr>
                        <a:t>10 </a:t>
                      </a:r>
                      <a:r>
                        <a:rPr lang="mn-MN" sz="1800" kern="1200">
                          <a:solidFill>
                            <a:srgbClr val="000000"/>
                          </a:solidFill>
                          <a:effectLst/>
                          <a:latin typeface="Arial" pitchFamily="34" charset="0"/>
                          <a:ea typeface="Times New Roman"/>
                          <a:cs typeface="Arial" pitchFamily="34" charset="0"/>
                        </a:rPr>
                        <a:t>сар</a:t>
                      </a:r>
                      <a:endParaRPr lang="en-US" sz="1800">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0"/>
                        </a:spcAft>
                      </a:pPr>
                      <a:r>
                        <a:rPr lang="mn-MN" sz="1800" kern="1200">
                          <a:solidFill>
                            <a:srgbClr val="000000"/>
                          </a:solidFill>
                          <a:effectLst/>
                          <a:latin typeface="Arial" pitchFamily="34" charset="0"/>
                          <a:ea typeface="Calibri"/>
                          <a:cs typeface="Arial" pitchFamily="34" charset="0"/>
                        </a:rPr>
                        <a:t>109</a:t>
                      </a:r>
                      <a:endParaRPr lang="en-US" sz="180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0"/>
                        </a:spcAft>
                      </a:pPr>
                      <a:r>
                        <a:rPr lang="mn-MN" sz="1800" kern="1200">
                          <a:solidFill>
                            <a:srgbClr val="000000"/>
                          </a:solidFill>
                          <a:effectLst/>
                          <a:latin typeface="Arial" pitchFamily="34" charset="0"/>
                          <a:ea typeface="Calibri"/>
                          <a:cs typeface="Arial" pitchFamily="34" charset="0"/>
                        </a:rPr>
                        <a:t>5</a:t>
                      </a:r>
                      <a:r>
                        <a:rPr lang="en-US" sz="1800" kern="1200">
                          <a:solidFill>
                            <a:srgbClr val="000000"/>
                          </a:solidFill>
                          <a:effectLst/>
                          <a:latin typeface="Arial" pitchFamily="34" charset="0"/>
                          <a:ea typeface="Calibri"/>
                          <a:cs typeface="Arial" pitchFamily="34" charset="0"/>
                        </a:rPr>
                        <a:t>9</a:t>
                      </a:r>
                      <a:endParaRPr lang="en-US" sz="180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0"/>
                        </a:spcAft>
                      </a:pPr>
                      <a:r>
                        <a:rPr lang="mn-MN" sz="1800" kern="1200">
                          <a:solidFill>
                            <a:srgbClr val="000000"/>
                          </a:solidFill>
                          <a:effectLst/>
                          <a:latin typeface="Arial" pitchFamily="34" charset="0"/>
                          <a:ea typeface="Calibri"/>
                          <a:cs typeface="Arial" pitchFamily="34" charset="0"/>
                        </a:rPr>
                        <a:t>3</a:t>
                      </a:r>
                      <a:r>
                        <a:rPr lang="en-US" sz="1800" kern="1200">
                          <a:solidFill>
                            <a:srgbClr val="000000"/>
                          </a:solidFill>
                          <a:effectLst/>
                          <a:latin typeface="Arial" pitchFamily="34" charset="0"/>
                          <a:ea typeface="Calibri"/>
                          <a:cs typeface="Arial" pitchFamily="34" charset="0"/>
                        </a:rPr>
                        <a:t>4</a:t>
                      </a:r>
                      <a:endParaRPr lang="en-US" sz="180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0"/>
                        </a:spcAft>
                      </a:pPr>
                      <a:r>
                        <a:rPr lang="en-US" sz="1800" b="0" kern="1200" dirty="0">
                          <a:solidFill>
                            <a:srgbClr val="FF0000"/>
                          </a:solidFill>
                          <a:effectLst/>
                          <a:latin typeface="Arial" pitchFamily="34" charset="0"/>
                          <a:ea typeface="Times New Roman"/>
                          <a:cs typeface="Arial" pitchFamily="34" charset="0"/>
                        </a:rPr>
                        <a:t>6</a:t>
                      </a:r>
                      <a:endParaRPr lang="en-US" sz="1800" b="0" dirty="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0"/>
                        </a:spcAft>
                      </a:pPr>
                      <a:r>
                        <a:rPr lang="en-US" sz="1800" b="0" kern="1200" dirty="0">
                          <a:solidFill>
                            <a:srgbClr val="FF0000"/>
                          </a:solidFill>
                          <a:effectLst/>
                          <a:latin typeface="Arial" pitchFamily="34" charset="0"/>
                          <a:ea typeface="Times New Roman"/>
                          <a:cs typeface="Arial" pitchFamily="34" charset="0"/>
                        </a:rPr>
                        <a:t>7</a:t>
                      </a:r>
                      <a:endParaRPr lang="en-US" sz="1800" b="0" dirty="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0"/>
                        </a:spcAft>
                      </a:pPr>
                      <a:r>
                        <a:rPr lang="mn-MN" sz="1800" b="0" kern="1200" dirty="0">
                          <a:solidFill>
                            <a:srgbClr val="FF0000"/>
                          </a:solidFill>
                          <a:effectLst/>
                          <a:latin typeface="Arial" pitchFamily="34" charset="0"/>
                          <a:ea typeface="Calibri"/>
                          <a:cs typeface="Arial" pitchFamily="34" charset="0"/>
                        </a:rPr>
                        <a:t>3</a:t>
                      </a:r>
                      <a:endParaRPr lang="en-US" sz="1800" b="0" dirty="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0"/>
                        </a:spcAft>
                      </a:pPr>
                      <a:r>
                        <a:rPr lang="en-US" sz="1800" kern="1200" dirty="0">
                          <a:solidFill>
                            <a:srgbClr val="000000"/>
                          </a:solidFill>
                          <a:effectLst/>
                          <a:latin typeface="Arial" pitchFamily="34" charset="0"/>
                          <a:ea typeface="Calibri"/>
                          <a:cs typeface="Arial" pitchFamily="34" charset="0"/>
                        </a:rPr>
                        <a:t>80.4</a:t>
                      </a:r>
                      <a:endParaRPr lang="en-US" sz="1800" dirty="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extLst>
                  <a:ext uri="{0D108BD9-81ED-4DB2-BD59-A6C34878D82A}">
                    <a16:rowId xmlns:a16="http://schemas.microsoft.com/office/drawing/2014/main" val="10002"/>
                  </a:ext>
                </a:extLst>
              </a:tr>
              <a:tr h="839317">
                <a:tc>
                  <a:txBody>
                    <a:bodyPr/>
                    <a:lstStyle/>
                    <a:p>
                      <a:pPr algn="ctr">
                        <a:lnSpc>
                          <a:spcPct val="115000"/>
                        </a:lnSpc>
                        <a:spcAft>
                          <a:spcPts val="0"/>
                        </a:spcAft>
                      </a:pPr>
                      <a:r>
                        <a:rPr lang="mn-MN" sz="1800" kern="1200">
                          <a:solidFill>
                            <a:srgbClr val="000000"/>
                          </a:solidFill>
                          <a:effectLst/>
                          <a:latin typeface="Arial" pitchFamily="34" charset="0"/>
                          <a:ea typeface="Times New Roman"/>
                          <a:cs typeface="Arial" pitchFamily="34" charset="0"/>
                        </a:rPr>
                        <a:t>2018 оны жилийн эцэс</a:t>
                      </a:r>
                      <a:endParaRPr lang="en-US" sz="1800">
                        <a:effectLst/>
                        <a:latin typeface="Arial" pitchFamily="34" charset="0"/>
                        <a:ea typeface="Calibri"/>
                        <a:cs typeface="Arial" pitchFamily="34" charset="0"/>
                      </a:endParaRPr>
                    </a:p>
                  </a:txBody>
                  <a:tcPr marL="51435" marR="5143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1000"/>
                        </a:spcAft>
                      </a:pPr>
                      <a:r>
                        <a:rPr lang="mn-MN" sz="1800">
                          <a:effectLst/>
                          <a:latin typeface="Arial" pitchFamily="34" charset="0"/>
                          <a:ea typeface="Calibri"/>
                          <a:cs typeface="Arial" pitchFamily="34" charset="0"/>
                        </a:rPr>
                        <a:t>109</a:t>
                      </a:r>
                      <a:endParaRPr lang="en-US" sz="180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1000"/>
                        </a:spcAft>
                      </a:pPr>
                      <a:r>
                        <a:rPr lang="en-US" sz="1800" b="0" dirty="0">
                          <a:effectLst/>
                          <a:latin typeface="Arial" pitchFamily="34" charset="0"/>
                          <a:ea typeface="Calibri"/>
                          <a:cs typeface="Arial" pitchFamily="34" charset="0"/>
                        </a:rPr>
                        <a:t>9</a:t>
                      </a:r>
                      <a:r>
                        <a:rPr lang="mn-MN" sz="1800" b="0" dirty="0">
                          <a:effectLst/>
                          <a:latin typeface="Arial" pitchFamily="34" charset="0"/>
                          <a:ea typeface="Calibri"/>
                          <a:cs typeface="Arial" pitchFamily="34" charset="0"/>
                        </a:rPr>
                        <a:t>3</a:t>
                      </a:r>
                      <a:endParaRPr lang="en-US" sz="1800" b="0" dirty="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1000"/>
                        </a:spcAft>
                      </a:pPr>
                      <a:r>
                        <a:rPr lang="mn-MN" sz="1800" b="0">
                          <a:effectLst/>
                          <a:latin typeface="Arial" pitchFamily="34" charset="0"/>
                          <a:ea typeface="Calibri"/>
                          <a:cs typeface="Arial" pitchFamily="34" charset="0"/>
                        </a:rPr>
                        <a:t>8</a:t>
                      </a:r>
                      <a:endParaRPr lang="en-US" sz="1800" b="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1000"/>
                        </a:spcAft>
                      </a:pPr>
                      <a:r>
                        <a:rPr lang="mn-MN" sz="1800" b="0" dirty="0">
                          <a:solidFill>
                            <a:srgbClr val="FF0000"/>
                          </a:solidFill>
                          <a:effectLst/>
                          <a:latin typeface="Arial" pitchFamily="34" charset="0"/>
                          <a:ea typeface="Calibri"/>
                          <a:cs typeface="Arial" pitchFamily="34" charset="0"/>
                        </a:rPr>
                        <a:t>4</a:t>
                      </a:r>
                      <a:endParaRPr lang="en-US" sz="1800" b="0" dirty="0">
                        <a:solidFill>
                          <a:srgbClr val="FF0000"/>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1000"/>
                        </a:spcAft>
                      </a:pPr>
                      <a:r>
                        <a:rPr lang="mn-MN" sz="1800" b="0" dirty="0">
                          <a:solidFill>
                            <a:srgbClr val="FF0000"/>
                          </a:solidFill>
                          <a:effectLst/>
                          <a:latin typeface="Arial" pitchFamily="34" charset="0"/>
                          <a:ea typeface="Calibri"/>
                          <a:cs typeface="Arial" pitchFamily="34" charset="0"/>
                        </a:rPr>
                        <a:t>4</a:t>
                      </a:r>
                      <a:endParaRPr lang="en-US" sz="1800" b="0" dirty="0">
                        <a:solidFill>
                          <a:srgbClr val="FF0000"/>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1000"/>
                        </a:spcAft>
                      </a:pPr>
                      <a:r>
                        <a:rPr lang="mn-MN" sz="1800" b="0" dirty="0">
                          <a:solidFill>
                            <a:srgbClr val="FF0000"/>
                          </a:solidFill>
                          <a:effectLst/>
                          <a:latin typeface="Arial" pitchFamily="34" charset="0"/>
                          <a:ea typeface="Calibri"/>
                          <a:cs typeface="Arial" pitchFamily="34" charset="0"/>
                        </a:rPr>
                        <a:t>0</a:t>
                      </a:r>
                      <a:endParaRPr lang="en-US" sz="1800" b="0" dirty="0">
                        <a:solidFill>
                          <a:srgbClr val="FF0000"/>
                        </a:solidFill>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tc>
                  <a:txBody>
                    <a:bodyPr/>
                    <a:lstStyle/>
                    <a:p>
                      <a:pPr algn="ctr">
                        <a:lnSpc>
                          <a:spcPct val="115000"/>
                        </a:lnSpc>
                        <a:spcAft>
                          <a:spcPts val="1000"/>
                        </a:spcAft>
                      </a:pPr>
                      <a:r>
                        <a:rPr lang="en-US" sz="1800" b="0" dirty="0">
                          <a:effectLst/>
                          <a:latin typeface="Arial" pitchFamily="34" charset="0"/>
                          <a:ea typeface="Calibri"/>
                          <a:cs typeface="Arial" pitchFamily="34" charset="0"/>
                        </a:rPr>
                        <a:t>91.</a:t>
                      </a:r>
                      <a:r>
                        <a:rPr lang="mn-MN" sz="1800" b="0" dirty="0">
                          <a:effectLst/>
                          <a:latin typeface="Arial" pitchFamily="34" charset="0"/>
                          <a:ea typeface="Calibri"/>
                          <a:cs typeface="Arial" pitchFamily="34" charset="0"/>
                        </a:rPr>
                        <a:t>9</a:t>
                      </a:r>
                      <a:endParaRPr lang="en-US" sz="1800" b="0" dirty="0">
                        <a:effectLst/>
                        <a:latin typeface="Arial" pitchFamily="34" charset="0"/>
                        <a:ea typeface="Calibri"/>
                        <a:cs typeface="Arial" pitchFamily="34" charset="0"/>
                      </a:endParaRPr>
                    </a:p>
                  </a:txBody>
                  <a:tcPr marL="68580" marR="68580"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8CC9F7"/>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7662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533400"/>
          </a:xfrm>
        </p:spPr>
        <p:txBody>
          <a:bodyPr>
            <a:noAutofit/>
          </a:bodyPr>
          <a:lstStyle/>
          <a:p>
            <a:pPr indent="457200" algn="ctr">
              <a:lnSpc>
                <a:spcPct val="115000"/>
              </a:lnSpc>
              <a:spcAft>
                <a:spcPts val="0"/>
              </a:spcAft>
            </a:pPr>
            <a:r>
              <a:rPr lang="mn-MN" sz="2000" dirty="0">
                <a:effectLst/>
                <a:latin typeface="Times New Roman"/>
                <a:ea typeface="Times New Roman"/>
                <a:cs typeface="Times New Roman"/>
              </a:rPr>
              <a:t>Хэрэгжилт өссөн үзүүлэлттэй арга хэмжээнүүд</a:t>
            </a:r>
            <a:r>
              <a:rPr lang="mn-MN" sz="2000" dirty="0" smtClean="0">
                <a:effectLst/>
                <a:latin typeface="Times New Roman"/>
                <a:ea typeface="Times New Roman"/>
                <a:cs typeface="Times New Roman"/>
              </a:rPr>
              <a:t>:</a:t>
            </a:r>
            <a:endParaRPr lang="en-US" sz="20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1411541"/>
              </p:ext>
            </p:extLst>
          </p:nvPr>
        </p:nvGraphicFramePr>
        <p:xfrm>
          <a:off x="-1" y="838200"/>
          <a:ext cx="9144001" cy="5791208"/>
        </p:xfrm>
        <a:graphic>
          <a:graphicData uri="http://schemas.openxmlformats.org/drawingml/2006/table">
            <a:tbl>
              <a:tblPr firstRow="1" firstCol="1" bandRow="1"/>
              <a:tblGrid>
                <a:gridCol w="310149">
                  <a:extLst>
                    <a:ext uri="{9D8B030D-6E8A-4147-A177-3AD203B41FA5}">
                      <a16:colId xmlns:a16="http://schemas.microsoft.com/office/drawing/2014/main" val="20000"/>
                    </a:ext>
                  </a:extLst>
                </a:gridCol>
                <a:gridCol w="1913666">
                  <a:extLst>
                    <a:ext uri="{9D8B030D-6E8A-4147-A177-3AD203B41FA5}">
                      <a16:colId xmlns:a16="http://schemas.microsoft.com/office/drawing/2014/main" val="20001"/>
                    </a:ext>
                  </a:extLst>
                </a:gridCol>
                <a:gridCol w="1128986">
                  <a:extLst>
                    <a:ext uri="{9D8B030D-6E8A-4147-A177-3AD203B41FA5}">
                      <a16:colId xmlns:a16="http://schemas.microsoft.com/office/drawing/2014/main" val="20002"/>
                    </a:ext>
                  </a:extLst>
                </a:gridCol>
                <a:gridCol w="1202163">
                  <a:extLst>
                    <a:ext uri="{9D8B030D-6E8A-4147-A177-3AD203B41FA5}">
                      <a16:colId xmlns:a16="http://schemas.microsoft.com/office/drawing/2014/main" val="20003"/>
                    </a:ext>
                  </a:extLst>
                </a:gridCol>
                <a:gridCol w="702837">
                  <a:extLst>
                    <a:ext uri="{9D8B030D-6E8A-4147-A177-3AD203B41FA5}">
                      <a16:colId xmlns:a16="http://schemas.microsoft.com/office/drawing/2014/main" val="20004"/>
                    </a:ext>
                  </a:extLst>
                </a:gridCol>
                <a:gridCol w="35052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tblGrid>
              <a:tr h="363996">
                <a:tc>
                  <a:txBody>
                    <a:bodyPr/>
                    <a:lstStyle/>
                    <a:p>
                      <a:pPr>
                        <a:lnSpc>
                          <a:spcPct val="115000"/>
                        </a:lnSpc>
                        <a:spcAft>
                          <a:spcPts val="0"/>
                        </a:spcAft>
                      </a:pPr>
                      <a:r>
                        <a:rPr lang="mn-MN" sz="1000" dirty="0">
                          <a:effectLst/>
                          <a:latin typeface="Arial" pitchFamily="34" charset="0"/>
                          <a:ea typeface="Calibri"/>
                          <a:cs typeface="Arial" pitchFamily="34" charset="0"/>
                        </a:rPr>
                        <a:t>№</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15000"/>
                        </a:lnSpc>
                        <a:spcAft>
                          <a:spcPts val="0"/>
                        </a:spcAft>
                      </a:pPr>
                      <a:r>
                        <a:rPr lang="mn-MN" sz="1000" dirty="0">
                          <a:effectLst/>
                          <a:latin typeface="Arial" pitchFamily="34" charset="0"/>
                          <a:ea typeface="Calibri"/>
                          <a:cs typeface="Arial" pitchFamily="34" charset="0"/>
                        </a:rPr>
                        <a:t>            Арга хэмжээ </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15000"/>
                        </a:lnSpc>
                        <a:spcAft>
                          <a:spcPts val="0"/>
                        </a:spcAft>
                      </a:pPr>
                      <a:r>
                        <a:rPr lang="mn-MN" sz="1000" dirty="0">
                          <a:effectLst/>
                          <a:latin typeface="Arial" pitchFamily="34" charset="0"/>
                          <a:ea typeface="Calibri"/>
                          <a:cs typeface="Arial" pitchFamily="34" charset="0"/>
                        </a:rPr>
                        <a:t>Шалгуур </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15000"/>
                        </a:lnSpc>
                        <a:spcAft>
                          <a:spcPts val="0"/>
                        </a:spcAft>
                      </a:pPr>
                      <a:r>
                        <a:rPr lang="mn-MN" sz="1000" dirty="0">
                          <a:effectLst/>
                          <a:latin typeface="Arial" pitchFamily="34" charset="0"/>
                          <a:ea typeface="Calibri"/>
                          <a:cs typeface="Arial" pitchFamily="34" charset="0"/>
                        </a:rPr>
                        <a:t>Зорилтот түвшин</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mn-MN" sz="1000" dirty="0">
                          <a:effectLst/>
                          <a:latin typeface="Arial" pitchFamily="34" charset="0"/>
                          <a:ea typeface="Calibri"/>
                          <a:cs typeface="Arial" pitchFamily="34" charset="0"/>
                        </a:rPr>
                        <a:t>Хариуцах эзэн </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mn-MN" sz="1000" dirty="0">
                          <a:effectLst/>
                          <a:latin typeface="Arial" pitchFamily="34" charset="0"/>
                          <a:ea typeface="Calibri"/>
                          <a:cs typeface="Arial" pitchFamily="34" charset="0"/>
                        </a:rPr>
                        <a:t>Хэрэгжилт</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mn-MN" sz="1000" dirty="0">
                          <a:effectLst/>
                          <a:latin typeface="Arial" pitchFamily="34" charset="0"/>
                          <a:ea typeface="Calibri"/>
                          <a:cs typeface="Arial" pitchFamily="34" charset="0"/>
                        </a:rPr>
                        <a:t>Хувь </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388604">
                <a:tc>
                  <a:txBody>
                    <a:bodyPr/>
                    <a:lstStyle/>
                    <a:p>
                      <a:pPr>
                        <a:lnSpc>
                          <a:spcPct val="115000"/>
                        </a:lnSpc>
                        <a:spcAft>
                          <a:spcPts val="0"/>
                        </a:spcAft>
                      </a:pPr>
                      <a:r>
                        <a:rPr lang="mn-MN" sz="1000">
                          <a:effectLst/>
                          <a:latin typeface="Arial" pitchFamily="34" charset="0"/>
                          <a:ea typeface="Calibri"/>
                          <a:cs typeface="Arial" pitchFamily="34" charset="0"/>
                        </a:rPr>
                        <a:t>1</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spcAft>
                          <a:spcPts val="0"/>
                        </a:spcAft>
                      </a:pPr>
                      <a:r>
                        <a:rPr lang="mn-MN" sz="1000" dirty="0">
                          <a:solidFill>
                            <a:srgbClr val="000000"/>
                          </a:solidFill>
                          <a:effectLst/>
                          <a:latin typeface="Arial" pitchFamily="34" charset="0"/>
                          <a:ea typeface="Times New Roman"/>
                          <a:cs typeface="Arial" pitchFamily="34" charset="0"/>
                        </a:rPr>
                        <a:t>Хувиараа хөдөлмөр эрхлэгч нөхөрлөл хоршоо байгуулах иргэний санхүүгийн дэмжлэг, зээлийн сангийн ашиглалтанд хяналт тавьж шинээр зээл олгох ажлыг ил тод оновчтой зохион байгуулна.</a:t>
                      </a:r>
                      <a:endParaRPr lang="en-US" sz="1000" dirty="0">
                        <a:effectLst/>
                        <a:latin typeface="Arial" pitchFamily="34" charset="0"/>
                        <a:ea typeface="Times New Roman"/>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0"/>
                        </a:spcAft>
                      </a:pPr>
                      <a:r>
                        <a:rPr lang="mn-MN" sz="1000" dirty="0">
                          <a:solidFill>
                            <a:srgbClr val="000000"/>
                          </a:solidFill>
                          <a:effectLst/>
                          <a:latin typeface="Arial" pitchFamily="34" charset="0"/>
                          <a:ea typeface="Calibri"/>
                          <a:cs typeface="Arial" pitchFamily="34" charset="0"/>
                        </a:rPr>
                        <a:t>Зээлийн ашиглалт сайжирч, иргэдийг байнгын ажлын байртай болгосон байх</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0"/>
                        </a:spcAft>
                      </a:pPr>
                      <a:r>
                        <a:rPr lang="mn-MN" sz="1000" dirty="0">
                          <a:solidFill>
                            <a:srgbClr val="000000"/>
                          </a:solidFill>
                          <a:effectLst/>
                          <a:latin typeface="Arial" pitchFamily="34" charset="0"/>
                          <a:ea typeface="Calibri"/>
                          <a:cs typeface="Arial" pitchFamily="34" charset="0"/>
                        </a:rPr>
                        <a:t>150 иргэнийг байнгын ажлын байртай болгосон байна.</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Calibri"/>
                          <a:cs typeface="Arial" pitchFamily="34" charset="0"/>
                        </a:rPr>
                        <a:t>НБХ ХХҮГ</a:t>
                      </a:r>
                      <a:endParaRPr lang="en-US" sz="1000" dirty="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0"/>
                        </a:spcAft>
                      </a:pPr>
                      <a:r>
                        <a:rPr lang="mn-MN" sz="1000" dirty="0">
                          <a:effectLst/>
                          <a:latin typeface="Arial" pitchFamily="34" charset="0"/>
                          <a:ea typeface="Times New Roman"/>
                          <a:cs typeface="Arial" pitchFamily="34" charset="0"/>
                        </a:rPr>
                        <a:t>Жижиг зээлийн төсөлд хамрагдах хүсэлтэй  ААНБ, ХХЭ иргэдээс  нийт 57 төсөл хүлээн авч дээрх ажлын хэсгээр хэлэлцэн дэмжигдсэн </a:t>
                      </a:r>
                      <a:r>
                        <a:rPr lang="en-US" sz="1000" dirty="0">
                          <a:effectLst/>
                          <a:latin typeface="Arial" pitchFamily="34" charset="0"/>
                          <a:ea typeface="Times New Roman"/>
                          <a:cs typeface="Arial" pitchFamily="34" charset="0"/>
                        </a:rPr>
                        <a:t>19</a:t>
                      </a:r>
                      <a:r>
                        <a:rPr lang="mn-MN" sz="1000" dirty="0">
                          <a:effectLst/>
                          <a:latin typeface="Arial" pitchFamily="34" charset="0"/>
                          <a:ea typeface="Times New Roman"/>
                          <a:cs typeface="Arial" pitchFamily="34" charset="0"/>
                        </a:rPr>
                        <a:t> иргэн, 3 ААНБ-д 200,375,000 төгрөгийн санхүүгийн дэмжлэг олгож, 59 ажлын байр бий болгоод байна. /бусад/</a:t>
                      </a:r>
                      <a:endParaRPr lang="en-US" sz="1000" dirty="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0"/>
                        </a:spcAft>
                      </a:pPr>
                      <a:r>
                        <a:rPr lang="mn-MN" sz="1000">
                          <a:effectLst/>
                          <a:latin typeface="Arial" pitchFamily="34" charset="0"/>
                          <a:ea typeface="Times New Roman"/>
                          <a:cs typeface="Arial" pitchFamily="34" charset="0"/>
                        </a:rPr>
                        <a:t>100</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Times New Roman"/>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Times New Roman"/>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Times New Roman"/>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Times New Roman"/>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Times New Roman"/>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Times New Roman"/>
                          <a:cs typeface="Arial" pitchFamily="34" charset="0"/>
                        </a:rPr>
                        <a:t> </a:t>
                      </a:r>
                      <a:endParaRPr lang="en-US" sz="100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2112821">
                <a:tc>
                  <a:txBody>
                    <a:bodyPr/>
                    <a:lstStyle/>
                    <a:p>
                      <a:pPr>
                        <a:lnSpc>
                          <a:spcPct val="115000"/>
                        </a:lnSpc>
                        <a:spcAft>
                          <a:spcPts val="0"/>
                        </a:spcAft>
                      </a:pPr>
                      <a:r>
                        <a:rPr lang="mn-MN" sz="1000">
                          <a:effectLst/>
                          <a:latin typeface="Arial" pitchFamily="34" charset="0"/>
                          <a:ea typeface="Calibri"/>
                          <a:cs typeface="Arial" pitchFamily="34" charset="0"/>
                        </a:rPr>
                        <a:t>2</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1000"/>
                        </a:spcAft>
                      </a:pPr>
                      <a:r>
                        <a:rPr lang="mn-MN" sz="1000" dirty="0">
                          <a:solidFill>
                            <a:srgbClr val="000000"/>
                          </a:solidFill>
                          <a:effectLst/>
                          <a:latin typeface="Arial" pitchFamily="34" charset="0"/>
                          <a:ea typeface="Times New Roman"/>
                          <a:cs typeface="Arial" pitchFamily="34" charset="0"/>
                        </a:rPr>
                        <a:t>Төрийн болон төрийн бус байгууллага, хувийн хэвшил, иргэдийн идэвхи оролцоог нэмэгдүүлэн салбар дундын хамтын ажиллагааг сайжруулж “Эрүүл хот, сум, баг, байгууллага, өрх, иргэд”-ийг бий болгох “Эрүүл иргэнтэй Дундговь” аймгийн дэд хөтөлбөрийг баталж хэрэгжүүлнэ.</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1000"/>
                        </a:spcAft>
                      </a:pPr>
                      <a:r>
                        <a:rPr lang="mn-MN" sz="1000" dirty="0">
                          <a:solidFill>
                            <a:srgbClr val="000000"/>
                          </a:solidFill>
                          <a:effectLst/>
                          <a:latin typeface="Arial" pitchFamily="34" charset="0"/>
                          <a:ea typeface="Calibri"/>
                          <a:cs typeface="Arial" pitchFamily="34" charset="0"/>
                        </a:rPr>
                        <a:t>-“Эрүүл иргэнтэй Дундговь” аймгийн дэд хөтөлбөр батлагдсан байх</a:t>
                      </a:r>
                      <a:endParaRPr lang="en-US" sz="1000" dirty="0">
                        <a:effectLst/>
                        <a:latin typeface="Arial" pitchFamily="34" charset="0"/>
                        <a:ea typeface="Calibri"/>
                        <a:cs typeface="Arial" pitchFamily="34" charset="0"/>
                      </a:endParaRPr>
                    </a:p>
                    <a:p>
                      <a:pPr algn="just">
                        <a:lnSpc>
                          <a:spcPct val="115000"/>
                        </a:lnSpc>
                        <a:spcAft>
                          <a:spcPts val="1000"/>
                        </a:spcAft>
                      </a:pPr>
                      <a:r>
                        <a:rPr lang="mn-MN" sz="1000" dirty="0">
                          <a:solidFill>
                            <a:srgbClr val="000000"/>
                          </a:solidFill>
                          <a:effectLst/>
                          <a:latin typeface="Arial" pitchFamily="34" charset="0"/>
                          <a:ea typeface="Calibri"/>
                          <a:cs typeface="Arial" pitchFamily="34" charset="0"/>
                        </a:rPr>
                        <a:t>- Эрүүл  сум, баг, өрх, иргэдийн тоо нэмэгдсэн байх</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1000"/>
                        </a:spcAft>
                      </a:pPr>
                      <a:r>
                        <a:rPr lang="mn-MN" sz="1000">
                          <a:solidFill>
                            <a:srgbClr val="000000"/>
                          </a:solidFill>
                          <a:effectLst/>
                          <a:latin typeface="Arial" pitchFamily="34" charset="0"/>
                          <a:ea typeface="Calibri"/>
                          <a:cs typeface="Arial" pitchFamily="34" charset="0"/>
                        </a:rPr>
                        <a:t>Эрүүл  сум, баг, өрх, иргэдийн тоог нэмэгдүүлнэ.</a:t>
                      </a:r>
                      <a:endParaRPr lang="en-US" sz="100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gn="just">
                        <a:lnSpc>
                          <a:spcPct val="115000"/>
                        </a:lnSpc>
                        <a:spcAft>
                          <a:spcPts val="0"/>
                        </a:spcAft>
                      </a:pP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Calibri"/>
                          <a:cs typeface="Arial" pitchFamily="34" charset="0"/>
                        </a:rPr>
                        <a:t>НБХ ЭМГ</a:t>
                      </a:r>
                      <a:endParaRPr lang="en-US" sz="1000" dirty="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0"/>
                        </a:spcAft>
                      </a:pPr>
                      <a:r>
                        <a:rPr lang="mn-MN" sz="1000" dirty="0">
                          <a:effectLst/>
                          <a:latin typeface="Arial" pitchFamily="34" charset="0"/>
                          <a:ea typeface="Times New Roman"/>
                          <a:cs typeface="Arial" pitchFamily="34" charset="0"/>
                        </a:rPr>
                        <a:t>““Эрүүл иргэнтэй Дундговь” аймгийн дэд хөтөлбөрийг боловсруулан аймгийн Засаг даргын зөвлөлийн хурлаар 1 удаа оруулж хэлэлцүүлэн, хэрэгжүүлэх үйл ажиллагааны төлөвлөгөөг нэмж гаргах чиглэл өгч, төлөвлөгөөг боловсруулан батлууллаа.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Times New Roman"/>
                          <a:cs typeface="Arial" pitchFamily="34" charset="0"/>
                        </a:rPr>
                        <a:t>Эрүүл сум баг өрх, иргэдийг шалгаруулах журмыг батлан  гаргаж эмнэлэг эрүүл мэндийн төвүүдэд хүргүүлсэн. 2018 оны жилийн эцэс буюу 11 дүгээр сарын сүүлээр шалгаруулна. </a:t>
                      </a:r>
                      <a:endParaRPr lang="en-US" sz="1000" dirty="0">
                        <a:effectLst/>
                        <a:latin typeface="Arial" pitchFamily="34" charset="0"/>
                        <a:ea typeface="Calibri"/>
                        <a:cs typeface="Arial" pitchFamily="34" charset="0"/>
                      </a:endParaRPr>
                    </a:p>
                    <a:p>
                      <a:pPr algn="just">
                        <a:lnSpc>
                          <a:spcPct val="115000"/>
                        </a:lnSpc>
                        <a:spcAft>
                          <a:spcPts val="0"/>
                        </a:spcAft>
                      </a:pPr>
                      <a:r>
                        <a:rPr lang="mn-MN" sz="1000" dirty="0">
                          <a:effectLst/>
                          <a:latin typeface="Arial" pitchFamily="34" charset="0"/>
                          <a:ea typeface="Times New Roman"/>
                          <a:cs typeface="Arial" pitchFamily="34" charset="0"/>
                        </a:rPr>
                        <a:t>/зохион байгуулалт/</a:t>
                      </a:r>
                      <a:endParaRPr lang="en-US" sz="1000" dirty="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Aft>
                          <a:spcPts val="0"/>
                        </a:spcAft>
                      </a:pPr>
                      <a:r>
                        <a:rPr lang="mn-MN" sz="1000" dirty="0">
                          <a:effectLst/>
                          <a:latin typeface="Arial" pitchFamily="34" charset="0"/>
                          <a:ea typeface="Times New Roman"/>
                          <a:cs typeface="Arial" pitchFamily="34" charset="0"/>
                        </a:rPr>
                        <a:t>100</a:t>
                      </a:r>
                      <a:endParaRPr lang="en-US" sz="1000" dirty="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925787">
                <a:tc>
                  <a:txBody>
                    <a:bodyPr/>
                    <a:lstStyle/>
                    <a:p>
                      <a:pPr>
                        <a:lnSpc>
                          <a:spcPct val="115000"/>
                        </a:lnSpc>
                        <a:spcAft>
                          <a:spcPts val="0"/>
                        </a:spcAft>
                      </a:pPr>
                      <a:r>
                        <a:rPr lang="mn-MN" sz="1000">
                          <a:effectLst/>
                          <a:latin typeface="Arial" pitchFamily="34" charset="0"/>
                          <a:ea typeface="Calibri"/>
                          <a:cs typeface="Arial" pitchFamily="34" charset="0"/>
                        </a:rPr>
                        <a:t>3</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p>
                      <a:pPr>
                        <a:lnSpc>
                          <a:spcPct val="115000"/>
                        </a:lnSpc>
                        <a:spcAft>
                          <a:spcPts val="0"/>
                        </a:spcAft>
                      </a:pPr>
                      <a:r>
                        <a:rPr lang="mn-MN" sz="1000">
                          <a:effectLst/>
                          <a:latin typeface="Arial" pitchFamily="34" charset="0"/>
                          <a:ea typeface="Calibri"/>
                          <a:cs typeface="Arial" pitchFamily="34" charset="0"/>
                        </a:rPr>
                        <a:t> </a:t>
                      </a:r>
                      <a:endParaRPr lang="en-US" sz="100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Bef>
                          <a:spcPts val="1200"/>
                        </a:spcBef>
                        <a:spcAft>
                          <a:spcPts val="0"/>
                        </a:spcAft>
                      </a:pPr>
                      <a:r>
                        <a:rPr lang="mn-MN" sz="1000">
                          <a:effectLst/>
                          <a:latin typeface="Arial" pitchFamily="34" charset="0"/>
                          <a:ea typeface="Calibri"/>
                          <a:cs typeface="Arial" pitchFamily="34" charset="0"/>
                        </a:rPr>
                        <a:t>Байгалийн ухааны хичээлийн сургалтын чанарыг сайжруулах чиглэлээр аймгийн дэд хөтөлбөр боловсруулан хэрэгжүүлж, туршилтат хичээл явуулах боломжийг бүрдүүлнэ.</a:t>
                      </a:r>
                      <a:endParaRPr lang="en-US" sz="100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Bef>
                          <a:spcPts val="1200"/>
                        </a:spcBef>
                        <a:spcAft>
                          <a:spcPts val="0"/>
                        </a:spcAft>
                      </a:pPr>
                      <a:r>
                        <a:rPr lang="mn-MN" sz="1000">
                          <a:effectLst/>
                          <a:latin typeface="Arial" pitchFamily="34" charset="0"/>
                          <a:ea typeface="Calibri"/>
                          <a:cs typeface="Arial" pitchFamily="34" charset="0"/>
                        </a:rPr>
                        <a:t>Байгалийн ухааны хичээлийн дэд хөтөлбөр батлуулан хэрэгжүүлэх</a:t>
                      </a:r>
                      <a:endParaRPr lang="en-US" sz="100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15000"/>
                        </a:lnSpc>
                        <a:spcBef>
                          <a:spcPts val="1200"/>
                        </a:spcBef>
                        <a:spcAft>
                          <a:spcPts val="0"/>
                        </a:spcAft>
                      </a:pPr>
                      <a:r>
                        <a:rPr lang="mn-MN" sz="1000" dirty="0">
                          <a:effectLst/>
                          <a:latin typeface="Arial" pitchFamily="34" charset="0"/>
                          <a:ea typeface="Calibri"/>
                          <a:cs typeface="Arial" pitchFamily="34" charset="0"/>
                        </a:rPr>
                        <a:t>Жайка ОУБ-ын БУ-ны чиглэлээр мэргэжилтэн авч ажиллуулж туршилтат хичээлийг Сайнцагаан сумын ЕБС-уудад явуулсан байна.</a:t>
                      </a:r>
                      <a:endParaRPr lang="en-US" sz="1000" dirty="0">
                        <a:effectLst/>
                        <a:latin typeface="Arial" pitchFamily="34" charset="0"/>
                        <a:ea typeface="Calibri"/>
                        <a:cs typeface="Arial" pitchFamily="34" charset="0"/>
                      </a:endParaRPr>
                    </a:p>
                  </a:txBody>
                  <a:tcPr marL="32688" marR="326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nSpc>
                          <a:spcPct val="115000"/>
                        </a:lnSpc>
                        <a:spcAft>
                          <a:spcPts val="0"/>
                        </a:spcAft>
                      </a:pPr>
                      <a:r>
                        <a:rPr lang="mn-MN" sz="1000" dirty="0">
                          <a:effectLst/>
                          <a:latin typeface="Arial" pitchFamily="34" charset="0"/>
                          <a:ea typeface="Calibri"/>
                          <a:cs typeface="Arial" pitchFamily="34" charset="0"/>
                        </a:rPr>
                        <a:t> </a:t>
                      </a:r>
                      <a:endParaRPr lang="en-US" sz="1000" dirty="0">
                        <a:effectLst/>
                        <a:latin typeface="Arial" pitchFamily="34" charset="0"/>
                        <a:ea typeface="Calibri"/>
                        <a:cs typeface="Arial" pitchFamily="34" charset="0"/>
                      </a:endParaRPr>
                    </a:p>
                    <a:p>
                      <a:pPr>
                        <a:lnSpc>
                          <a:spcPct val="115000"/>
                        </a:lnSpc>
                        <a:spcAft>
                          <a:spcPts val="0"/>
                        </a:spcAft>
                      </a:pPr>
                      <a:r>
                        <a:rPr lang="mn-MN" sz="1000" dirty="0">
                          <a:effectLst/>
                          <a:latin typeface="Arial" pitchFamily="34" charset="0"/>
                          <a:ea typeface="Calibri"/>
                          <a:cs typeface="Arial" pitchFamily="34" charset="0"/>
                        </a:rPr>
                        <a:t>НБХ БСУГ</a:t>
                      </a:r>
                      <a:endParaRPr lang="en-US" sz="1000" dirty="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15000"/>
                        </a:lnSpc>
                        <a:spcAft>
                          <a:spcPts val="0"/>
                        </a:spcAft>
                      </a:pPr>
                      <a:r>
                        <a:rPr lang="mn-MN" sz="1000" dirty="0">
                          <a:effectLst/>
                          <a:latin typeface="Arial" pitchFamily="34" charset="0"/>
                          <a:ea typeface="Times New Roman"/>
                          <a:cs typeface="Arial" pitchFamily="34" charset="0"/>
                        </a:rPr>
                        <a:t>Мөн БСУГ-т Жайка ОУБ-ын БУ-ны чиглэлээр мэргэжилтэн авч ажиллуулж Сайнцагаан сумын ЕБС-иудын хими, биологийн 14 багш нарт тус бүр 1 удаа, физикийн багш нарт 2 удаагийн  туршилтат хичээлийг зохион байгуулсан нь байгалийн ухааны хичээлүүдийн сургалтын чанар, сэтгэлгээнд өөрчлөлт гарч, багш нарын идэвх оролцоо  сайжирч байна. Байгалийн ухааны хичээлийн дэд хөтөлбөр боловсруулах судалгааны ажил хийгдэж байна. /з/б/</a:t>
                      </a:r>
                      <a:endParaRPr lang="en-US" sz="1000" dirty="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15000"/>
                        </a:lnSpc>
                        <a:spcAft>
                          <a:spcPts val="0"/>
                        </a:spcAft>
                      </a:pPr>
                      <a:r>
                        <a:rPr lang="mn-MN" sz="1000" dirty="0">
                          <a:effectLst/>
                          <a:latin typeface="Arial" pitchFamily="34" charset="0"/>
                          <a:ea typeface="Times New Roman"/>
                          <a:cs typeface="Arial" pitchFamily="34" charset="0"/>
                        </a:rPr>
                        <a:t>100</a:t>
                      </a:r>
                      <a:endParaRPr lang="en-US" sz="1000" dirty="0">
                        <a:effectLst/>
                        <a:latin typeface="Arial" pitchFamily="34" charset="0"/>
                        <a:ea typeface="Calibri"/>
                        <a:cs typeface="Arial" pitchFamily="34" charset="0"/>
                      </a:endParaRPr>
                    </a:p>
                    <a:p>
                      <a:pPr>
                        <a:lnSpc>
                          <a:spcPct val="115000"/>
                        </a:lnSpc>
                        <a:spcAft>
                          <a:spcPts val="0"/>
                        </a:spcAft>
                      </a:pPr>
                      <a:r>
                        <a:rPr lang="mn-MN" sz="1000" dirty="0">
                          <a:effectLst/>
                          <a:latin typeface="Arial" pitchFamily="34" charset="0"/>
                          <a:ea typeface="Times New Roman"/>
                          <a:cs typeface="Arial" pitchFamily="34" charset="0"/>
                        </a:rPr>
                        <a:t> </a:t>
                      </a:r>
                      <a:endParaRPr lang="en-US" sz="1000" dirty="0">
                        <a:effectLst/>
                        <a:latin typeface="Arial" pitchFamily="34" charset="0"/>
                        <a:ea typeface="Calibri"/>
                        <a:cs typeface="Arial" pitchFamily="34" charset="0"/>
                      </a:endParaRPr>
                    </a:p>
                    <a:p>
                      <a:pPr>
                        <a:lnSpc>
                          <a:spcPct val="115000"/>
                        </a:lnSpc>
                        <a:spcAft>
                          <a:spcPts val="0"/>
                        </a:spcAft>
                      </a:pPr>
                      <a:r>
                        <a:rPr lang="mn-MN" sz="1000" dirty="0">
                          <a:effectLst/>
                          <a:latin typeface="Arial" pitchFamily="34" charset="0"/>
                          <a:ea typeface="Times New Roman"/>
                          <a:cs typeface="Arial" pitchFamily="34" charset="0"/>
                        </a:rPr>
                        <a:t> </a:t>
                      </a:r>
                      <a:endParaRPr lang="en-US" sz="1000" dirty="0">
                        <a:effectLst/>
                        <a:latin typeface="Arial" pitchFamily="34" charset="0"/>
                        <a:ea typeface="Calibri"/>
                        <a:cs typeface="Arial" pitchFamily="34" charset="0"/>
                      </a:endParaRPr>
                    </a:p>
                    <a:p>
                      <a:pPr>
                        <a:lnSpc>
                          <a:spcPct val="115000"/>
                        </a:lnSpc>
                        <a:spcAft>
                          <a:spcPts val="0"/>
                        </a:spcAft>
                      </a:pPr>
                      <a:r>
                        <a:rPr lang="mn-MN" sz="1000" dirty="0">
                          <a:effectLst/>
                          <a:latin typeface="Arial" pitchFamily="34" charset="0"/>
                          <a:ea typeface="Times New Roman"/>
                          <a:cs typeface="Arial" pitchFamily="34" charset="0"/>
                        </a:rPr>
                        <a:t> </a:t>
                      </a:r>
                      <a:endParaRPr lang="en-US" sz="1000" dirty="0">
                        <a:effectLst/>
                        <a:latin typeface="Arial" pitchFamily="34" charset="0"/>
                        <a:ea typeface="Calibri"/>
                        <a:cs typeface="Arial" pitchFamily="34" charset="0"/>
                      </a:endParaRPr>
                    </a:p>
                  </a:txBody>
                  <a:tcPr marL="32688" marR="32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0419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76748014"/>
              </p:ext>
            </p:extLst>
          </p:nvPr>
        </p:nvGraphicFramePr>
        <p:xfrm>
          <a:off x="304800" y="381000"/>
          <a:ext cx="8534401" cy="6019800"/>
        </p:xfrm>
        <a:graphic>
          <a:graphicData uri="http://schemas.openxmlformats.org/drawingml/2006/table">
            <a:tbl>
              <a:tblPr firstRow="1" firstCol="1" bandRow="1"/>
              <a:tblGrid>
                <a:gridCol w="381000">
                  <a:extLst>
                    <a:ext uri="{9D8B030D-6E8A-4147-A177-3AD203B41FA5}">
                      <a16:colId xmlns:a16="http://schemas.microsoft.com/office/drawing/2014/main" val="20000"/>
                    </a:ext>
                  </a:extLst>
                </a:gridCol>
                <a:gridCol w="1803980">
                  <a:extLst>
                    <a:ext uri="{9D8B030D-6E8A-4147-A177-3AD203B41FA5}">
                      <a16:colId xmlns:a16="http://schemas.microsoft.com/office/drawing/2014/main" val="20001"/>
                    </a:ext>
                  </a:extLst>
                </a:gridCol>
                <a:gridCol w="1244020">
                  <a:extLst>
                    <a:ext uri="{9D8B030D-6E8A-4147-A177-3AD203B41FA5}">
                      <a16:colId xmlns:a16="http://schemas.microsoft.com/office/drawing/2014/main" val="20002"/>
                    </a:ext>
                  </a:extLst>
                </a:gridCol>
                <a:gridCol w="1046423">
                  <a:extLst>
                    <a:ext uri="{9D8B030D-6E8A-4147-A177-3AD203B41FA5}">
                      <a16:colId xmlns:a16="http://schemas.microsoft.com/office/drawing/2014/main" val="20003"/>
                    </a:ext>
                  </a:extLst>
                </a:gridCol>
                <a:gridCol w="858577">
                  <a:extLst>
                    <a:ext uri="{9D8B030D-6E8A-4147-A177-3AD203B41FA5}">
                      <a16:colId xmlns:a16="http://schemas.microsoft.com/office/drawing/2014/main" val="20004"/>
                    </a:ext>
                  </a:extLst>
                </a:gridCol>
                <a:gridCol w="3200401">
                  <a:extLst>
                    <a:ext uri="{9D8B030D-6E8A-4147-A177-3AD203B41FA5}">
                      <a16:colId xmlns:a16="http://schemas.microsoft.com/office/drawing/2014/main" val="20005"/>
                    </a:ext>
                  </a:extLst>
                </a:gridCol>
              </a:tblGrid>
              <a:tr h="1747684">
                <a:tc>
                  <a:txBody>
                    <a:bodyPr/>
                    <a:lstStyle/>
                    <a:p>
                      <a:pPr>
                        <a:lnSpc>
                          <a:spcPct val="115000"/>
                        </a:lnSpc>
                        <a:spcAft>
                          <a:spcPts val="0"/>
                        </a:spcAft>
                      </a:pPr>
                      <a:r>
                        <a:rPr lang="mn-MN" sz="1200" dirty="0">
                          <a:effectLst/>
                          <a:latin typeface="Arial" pitchFamily="34" charset="0"/>
                          <a:ea typeface="Calibri"/>
                          <a:cs typeface="Arial" pitchFamily="34" charset="0"/>
                        </a:rPr>
                        <a:t>4</a:t>
                      </a:r>
                      <a:endParaRPr lang="en-US" sz="1200" dirty="0">
                        <a:effectLst/>
                        <a:latin typeface="Arial" pitchFamily="34" charset="0"/>
                        <a:ea typeface="Calibri"/>
                        <a:cs typeface="Arial" pitchFamily="34" charset="0"/>
                      </a:endParaRPr>
                    </a:p>
                    <a:p>
                      <a:pPr>
                        <a:lnSpc>
                          <a:spcPct val="115000"/>
                        </a:lnSpc>
                        <a:spcAft>
                          <a:spcPts val="0"/>
                        </a:spcAft>
                      </a:pPr>
                      <a:r>
                        <a:rPr lang="mn-MN" sz="1200" dirty="0">
                          <a:effectLst/>
                          <a:latin typeface="Arial" pitchFamily="34" charset="0"/>
                          <a:ea typeface="Calibri"/>
                          <a:cs typeface="Arial" pitchFamily="34" charset="0"/>
                        </a:rPr>
                        <a:t> </a:t>
                      </a:r>
                      <a:endParaRPr lang="en-US" sz="1200" dirty="0">
                        <a:effectLst/>
                        <a:latin typeface="Arial" pitchFamily="34" charset="0"/>
                        <a:ea typeface="Calibri"/>
                        <a:cs typeface="Arial" pitchFamily="34" charset="0"/>
                      </a:endParaRPr>
                    </a:p>
                    <a:p>
                      <a:pPr>
                        <a:lnSpc>
                          <a:spcPct val="115000"/>
                        </a:lnSpc>
                        <a:spcAft>
                          <a:spcPts val="0"/>
                        </a:spcAft>
                      </a:pPr>
                      <a:r>
                        <a:rPr lang="mn-MN" sz="1200" dirty="0">
                          <a:effectLst/>
                          <a:latin typeface="Arial" pitchFamily="34" charset="0"/>
                          <a:ea typeface="Calibri"/>
                          <a:cs typeface="Arial" pitchFamily="34" charset="0"/>
                        </a:rPr>
                        <a:t> </a:t>
                      </a:r>
                      <a:endParaRPr lang="en-US" sz="1200" dirty="0">
                        <a:effectLst/>
                        <a:latin typeface="Arial" pitchFamily="34" charset="0"/>
                        <a:ea typeface="Calibri"/>
                        <a:cs typeface="Arial" pitchFamily="34" charset="0"/>
                      </a:endParaRPr>
                    </a:p>
                    <a:p>
                      <a:pPr>
                        <a:lnSpc>
                          <a:spcPct val="115000"/>
                        </a:lnSpc>
                        <a:spcAft>
                          <a:spcPts val="0"/>
                        </a:spcAft>
                      </a:pPr>
                      <a:r>
                        <a:rPr lang="mn-MN" sz="1200" dirty="0">
                          <a:effectLst/>
                          <a:latin typeface="Arial" pitchFamily="34" charset="0"/>
                          <a:ea typeface="Calibri"/>
                          <a:cs typeface="Arial" pitchFamily="34" charset="0"/>
                        </a:rPr>
                        <a:t> </a:t>
                      </a:r>
                      <a:endParaRPr lang="en-US" sz="1200" dirty="0">
                        <a:effectLst/>
                        <a:latin typeface="Arial" pitchFamily="34" charset="0"/>
                        <a:ea typeface="Calibri"/>
                        <a:cs typeface="Arial" pitchFamily="34" charset="0"/>
                      </a:endParaRPr>
                    </a:p>
                    <a:p>
                      <a:pPr>
                        <a:lnSpc>
                          <a:spcPct val="115000"/>
                        </a:lnSpc>
                        <a:spcAft>
                          <a:spcPts val="0"/>
                        </a:spcAft>
                      </a:pPr>
                      <a:r>
                        <a:rPr lang="mn-MN" sz="1200" dirty="0">
                          <a:effectLst/>
                          <a:latin typeface="Arial" pitchFamily="34" charset="0"/>
                          <a:ea typeface="Calibri"/>
                          <a:cs typeface="Arial" pitchFamily="34" charset="0"/>
                        </a:rPr>
                        <a:t> </a:t>
                      </a:r>
                      <a:endParaRPr lang="en-US" sz="1200" dirty="0">
                        <a:effectLst/>
                        <a:latin typeface="Arial" pitchFamily="34" charset="0"/>
                        <a:ea typeface="Calibri"/>
                        <a:cs typeface="Arial" pitchFamily="34" charset="0"/>
                      </a:endParaRPr>
                    </a:p>
                  </a:txBody>
                  <a:tcPr marL="60334" marR="603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effectLst/>
                          <a:latin typeface="Arial" pitchFamily="34" charset="0"/>
                          <a:ea typeface="Times New Roman"/>
                          <a:cs typeface="Arial" pitchFamily="34" charset="0"/>
                        </a:rPr>
                        <a:t>Дундговь аймгийн үүсэл хөгжлийн тухай түүхийн номын судалгааны ажил хийнэ.</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tabLst>
                          <a:tab pos="2743200" algn="ctr"/>
                          <a:tab pos="5486400" algn="r"/>
                        </a:tabLst>
                      </a:pPr>
                      <a:r>
                        <a:rPr lang="mn-MN" sz="1200" dirty="0">
                          <a:effectLst/>
                          <a:latin typeface="Arial" pitchFamily="34" charset="0"/>
                          <a:ea typeface="Times New Roman"/>
                          <a:cs typeface="Arial" pitchFamily="34" charset="0"/>
                        </a:rPr>
                        <a:t>Номын судалгааны ажлыг хийсэн байх</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tabLst>
                          <a:tab pos="2743200" algn="ctr"/>
                          <a:tab pos="5486400" algn="r"/>
                        </a:tabLst>
                      </a:pPr>
                      <a:r>
                        <a:rPr lang="mn-MN" sz="1200" dirty="0">
                          <a:effectLst/>
                          <a:latin typeface="Arial" pitchFamily="34" charset="0"/>
                          <a:ea typeface="Times New Roman"/>
                          <a:cs typeface="Arial" pitchFamily="34" charset="0"/>
                        </a:rPr>
                        <a:t>Судалгаа хийгдсэн байна. </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dirty="0">
                          <a:effectLst/>
                          <a:latin typeface="Arial" pitchFamily="34" charset="0"/>
                          <a:ea typeface="Calibri"/>
                          <a:cs typeface="Arial" pitchFamily="34" charset="0"/>
                        </a:rPr>
                        <a:t> </a:t>
                      </a: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r>
                        <a:rPr lang="mn-MN" sz="1200" dirty="0" smtClean="0">
                          <a:effectLst/>
                          <a:latin typeface="Arial" pitchFamily="34" charset="0"/>
                          <a:ea typeface="Calibri"/>
                          <a:cs typeface="Arial" pitchFamily="34" charset="0"/>
                        </a:rPr>
                        <a:t>ХОХБТХ</a:t>
                      </a:r>
                      <a:endParaRPr lang="en-US" sz="1200" dirty="0">
                        <a:effectLst/>
                        <a:latin typeface="Arial" pitchFamily="34" charset="0"/>
                        <a:ea typeface="Calibri"/>
                        <a:cs typeface="Arial" pitchFamily="34" charset="0"/>
                      </a:endParaRPr>
                    </a:p>
                  </a:txBody>
                  <a:tcPr marL="60334" marR="603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effectLst/>
                          <a:latin typeface="Arial" pitchFamily="34" charset="0"/>
                          <a:ea typeface="Calibri"/>
                          <a:cs typeface="Arial" pitchFamily="34" charset="0"/>
                        </a:rPr>
                        <a:t>Аймгийн үүсэл хөгжлийн тухай түүхэн номыг хэвлүүлэх бэлтгэл ажлын хүрээнд Дундговь аймгийн тухай урьд нь хэвлэгдэж ард түмний хүртээл болсон номуудыг судалж, Дундговь аймгаас төрөн гарсан зохиолч яруу найрагчидтай хамтарч номын судалгааны ажлыг хийж байна. хугацаа</a:t>
                      </a:r>
                      <a:endParaRPr lang="en-US" sz="1200">
                        <a:effectLst/>
                        <a:latin typeface="Arial" pitchFamily="34" charset="0"/>
                        <a:ea typeface="Calibri"/>
                        <a:cs typeface="Arial" pitchFamily="34" charset="0"/>
                      </a:endParaRPr>
                    </a:p>
                  </a:txBody>
                  <a:tcPr marL="60334" marR="603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136058">
                <a:tc>
                  <a:txBody>
                    <a:bodyPr/>
                    <a:lstStyle/>
                    <a:p>
                      <a:pPr>
                        <a:lnSpc>
                          <a:spcPct val="115000"/>
                        </a:lnSpc>
                        <a:spcAft>
                          <a:spcPts val="0"/>
                        </a:spcAft>
                      </a:pPr>
                      <a:r>
                        <a:rPr lang="mn-MN" sz="1200">
                          <a:effectLst/>
                          <a:latin typeface="Arial" pitchFamily="34" charset="0"/>
                          <a:ea typeface="Calibri"/>
                          <a:cs typeface="Arial" pitchFamily="34" charset="0"/>
                        </a:rPr>
                        <a:t>5</a:t>
                      </a:r>
                      <a:endParaRPr lang="en-US" sz="1200">
                        <a:effectLst/>
                        <a:latin typeface="Arial" pitchFamily="34" charset="0"/>
                        <a:ea typeface="Calibri"/>
                        <a:cs typeface="Arial" pitchFamily="34" charset="0"/>
                      </a:endParaRPr>
                    </a:p>
                  </a:txBody>
                  <a:tcPr marL="60334" marR="603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effectLst/>
                          <a:latin typeface="Arial" pitchFamily="34" charset="0"/>
                          <a:ea typeface="Calibri"/>
                          <a:cs typeface="Arial" pitchFamily="34" charset="0"/>
                        </a:rPr>
                        <a:t>3.3.2 Биеийн тамир, спортын газарт чийрэгжүүлтийн танхим байгуулан, шаардлагатай тоног төхөөрөмжөөр хангахад дэмжлэг үзүүлнэ.</a:t>
                      </a:r>
                      <a:endParaRPr lang="en-US" sz="1200">
                        <a:effectLst/>
                        <a:latin typeface="Arial" pitchFamily="34" charset="0"/>
                        <a:ea typeface="Calibri"/>
                        <a:cs typeface="Arial" pitchFamily="34" charset="0"/>
                      </a:endParaRPr>
                    </a:p>
                  </a:txBody>
                  <a:tcPr marL="60334" marR="603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effectLst/>
                          <a:latin typeface="Arial" pitchFamily="34" charset="0"/>
                          <a:ea typeface="Times New Roman"/>
                          <a:cs typeface="Arial" pitchFamily="34" charset="0"/>
                        </a:rPr>
                        <a:t>Төсөл хөтөлбөр боловсруулж хэрэгжүүлсэн байх</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effectLst/>
                          <a:latin typeface="Arial" pitchFamily="34" charset="0"/>
                          <a:ea typeface="Times New Roman"/>
                          <a:cs typeface="Arial" pitchFamily="34" charset="0"/>
                        </a:rPr>
                        <a:t>Тоног төхөөрөмжийн хангалт сайжирч, иргэдийн биеийн тамираар хичээллэх орчин бүрдэнэ.</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dirty="0">
                          <a:effectLst/>
                          <a:latin typeface="Arial" pitchFamily="34" charset="0"/>
                          <a:ea typeface="Calibri"/>
                          <a:cs typeface="Arial" pitchFamily="34" charset="0"/>
                        </a:rPr>
                        <a:t> </a:t>
                      </a: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r>
                        <a:rPr lang="mn-MN" sz="1200" dirty="0" smtClean="0">
                          <a:effectLst/>
                          <a:latin typeface="Arial" pitchFamily="34" charset="0"/>
                          <a:ea typeface="Calibri"/>
                          <a:cs typeface="Arial" pitchFamily="34" charset="0"/>
                        </a:rPr>
                        <a:t>     НБХ</a:t>
                      </a:r>
                      <a:endParaRPr lang="en-US" sz="1200" dirty="0">
                        <a:effectLst/>
                        <a:latin typeface="Arial" pitchFamily="34" charset="0"/>
                        <a:ea typeface="Calibri"/>
                        <a:cs typeface="Arial" pitchFamily="34" charset="0"/>
                      </a:endParaRPr>
                    </a:p>
                  </a:txBody>
                  <a:tcPr marL="60334" marR="603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dirty="0">
                          <a:effectLst/>
                          <a:latin typeface="Arial" pitchFamily="34" charset="0"/>
                          <a:ea typeface="Calibri"/>
                          <a:cs typeface="Arial" pitchFamily="34" charset="0"/>
                        </a:rPr>
                        <a:t>Хөрөнгө шийдэгдээгүй.  </a:t>
                      </a:r>
                      <a:endParaRPr lang="en-US" sz="1200" dirty="0">
                        <a:effectLst/>
                        <a:latin typeface="Arial" pitchFamily="34" charset="0"/>
                        <a:ea typeface="Calibri"/>
                        <a:cs typeface="Arial" pitchFamily="34" charset="0"/>
                      </a:endParaRPr>
                    </a:p>
                  </a:txBody>
                  <a:tcPr marL="60334" marR="603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136058">
                <a:tc>
                  <a:txBody>
                    <a:bodyPr/>
                    <a:lstStyle/>
                    <a:p>
                      <a:pPr>
                        <a:lnSpc>
                          <a:spcPct val="115000"/>
                        </a:lnSpc>
                        <a:spcAft>
                          <a:spcPts val="0"/>
                        </a:spcAft>
                      </a:pPr>
                      <a:r>
                        <a:rPr lang="mn-MN" sz="1200" dirty="0">
                          <a:effectLst/>
                          <a:latin typeface="Arial" pitchFamily="34" charset="0"/>
                          <a:ea typeface="Calibri"/>
                          <a:cs typeface="Arial" pitchFamily="34" charset="0"/>
                        </a:rPr>
                        <a:t>6</a:t>
                      </a:r>
                      <a:endParaRPr lang="en-US" sz="1200" dirty="0">
                        <a:effectLst/>
                        <a:latin typeface="Arial" pitchFamily="34" charset="0"/>
                        <a:ea typeface="Calibri"/>
                        <a:cs typeface="Arial" pitchFamily="34" charset="0"/>
                      </a:endParaRPr>
                    </a:p>
                  </a:txBody>
                  <a:tcPr marL="60334" marR="603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effectLst/>
                          <a:latin typeface="Arial" pitchFamily="34" charset="0"/>
                          <a:ea typeface="Calibri"/>
                          <a:cs typeface="Arial" pitchFamily="34" charset="0"/>
                        </a:rPr>
                        <a:t>3.2.6 Аймагт шаардлагатай боловсон хүчнийг бэлтгэх, цаашид сургаж хөгжүүлэхэд зориулж “Боловсролын хөгжлийн сан” байгуулж ажиллана.</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effectLst/>
                          <a:latin typeface="Arial" pitchFamily="34" charset="0"/>
                          <a:ea typeface="Calibri"/>
                          <a:cs typeface="Arial" pitchFamily="34" charset="0"/>
                        </a:rPr>
                        <a:t>“Боловсролын хөгжлийн сан” байгуулсан байх  </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effectLst/>
                          <a:latin typeface="Arial" pitchFamily="34" charset="0"/>
                          <a:ea typeface="Calibri"/>
                          <a:cs typeface="Arial" pitchFamily="34" charset="0"/>
                        </a:rPr>
                        <a:t>Боловсон хүчнийг бэлтгэх, цаашид сургаж хөгжүүлэх дэмжлэг болно.</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tabLst>
                          <a:tab pos="2971800" algn="l"/>
                        </a:tabLst>
                      </a:pPr>
                      <a:r>
                        <a:rPr lang="mn-MN" sz="1200" dirty="0">
                          <a:effectLst/>
                          <a:latin typeface="Arial" pitchFamily="34" charset="0"/>
                          <a:ea typeface="Calibri"/>
                          <a:cs typeface="Arial" pitchFamily="34" charset="0"/>
                        </a:rPr>
                        <a:t> </a:t>
                      </a:r>
                      <a:r>
                        <a:rPr lang="mn-MN" sz="1200" dirty="0" smtClean="0">
                          <a:effectLst/>
                          <a:latin typeface="Arial" pitchFamily="34" charset="0"/>
                          <a:ea typeface="Calibri"/>
                          <a:cs typeface="Arial" pitchFamily="34" charset="0"/>
                        </a:rPr>
                        <a:t>     НБХ</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tabLst>
                          <a:tab pos="2971800" algn="l"/>
                        </a:tabLst>
                      </a:pPr>
                      <a:r>
                        <a:rPr lang="mn-MN" sz="1200" dirty="0">
                          <a:effectLst/>
                          <a:latin typeface="Arial" pitchFamily="34" charset="0"/>
                          <a:ea typeface="Times New Roman"/>
                          <a:cs typeface="Arial" pitchFamily="34" charset="0"/>
                        </a:rPr>
                        <a:t>Журам боловсруулж байна. 11 сарын </a:t>
                      </a:r>
                      <a:r>
                        <a:rPr lang="mn-MN" sz="1200" dirty="0" smtClean="0">
                          <a:effectLst/>
                          <a:latin typeface="Arial" pitchFamily="34" charset="0"/>
                          <a:ea typeface="Times New Roman"/>
                          <a:cs typeface="Arial" pitchFamily="34" charset="0"/>
                        </a:rPr>
                        <a:t>19-нд  </a:t>
                      </a:r>
                      <a:r>
                        <a:rPr lang="mn-MN" sz="1200" dirty="0">
                          <a:effectLst/>
                          <a:latin typeface="Arial" pitchFamily="34" charset="0"/>
                          <a:ea typeface="Times New Roman"/>
                          <a:cs typeface="Arial" pitchFamily="34" charset="0"/>
                        </a:rPr>
                        <a:t>батлуулна.    </a:t>
                      </a:r>
                      <a:endParaRPr lang="en-US" sz="1200" dirty="0">
                        <a:effectLst/>
                        <a:latin typeface="Arial" pitchFamily="34" charset="0"/>
                        <a:ea typeface="Calibri"/>
                        <a:cs typeface="Arial" pitchFamily="34" charset="0"/>
                      </a:endParaRPr>
                    </a:p>
                    <a:p>
                      <a:pPr algn="just">
                        <a:lnSpc>
                          <a:spcPct val="115000"/>
                        </a:lnSpc>
                        <a:spcAft>
                          <a:spcPts val="0"/>
                        </a:spcAft>
                        <a:tabLst>
                          <a:tab pos="2971800" algn="l"/>
                        </a:tabLst>
                      </a:pPr>
                      <a:r>
                        <a:rPr lang="mn-MN" sz="1200" dirty="0">
                          <a:effectLst/>
                          <a:latin typeface="Arial" pitchFamily="34" charset="0"/>
                          <a:ea typeface="Times New Roman"/>
                          <a:cs typeface="Arial" pitchFamily="34" charset="0"/>
                        </a:rPr>
                        <a:t> </a:t>
                      </a:r>
                      <a:endParaRPr lang="en-US" sz="1200" dirty="0">
                        <a:effectLst/>
                        <a:latin typeface="Arial" pitchFamily="34" charset="0"/>
                        <a:ea typeface="Calibri"/>
                        <a:cs typeface="Arial" pitchFamily="34" charset="0"/>
                      </a:endParaRPr>
                    </a:p>
                    <a:p>
                      <a:pPr algn="just">
                        <a:lnSpc>
                          <a:spcPct val="115000"/>
                        </a:lnSpc>
                        <a:spcAft>
                          <a:spcPts val="0"/>
                        </a:spcAft>
                        <a:tabLst>
                          <a:tab pos="2971800" algn="l"/>
                        </a:tabLst>
                      </a:pPr>
                      <a:r>
                        <a:rPr lang="mn-MN" sz="1200" dirty="0">
                          <a:effectLst/>
                          <a:latin typeface="Arial" pitchFamily="34" charset="0"/>
                          <a:ea typeface="Times New Roman"/>
                          <a:cs typeface="Arial" pitchFamily="34" charset="0"/>
                        </a:rPr>
                        <a:t>   </a:t>
                      </a:r>
                      <a:endParaRPr lang="en-US" sz="1200" dirty="0">
                        <a:effectLst/>
                        <a:latin typeface="Arial" pitchFamily="34" charset="0"/>
                        <a:ea typeface="Calibri"/>
                        <a:cs typeface="Arial" pitchFamily="34" charset="0"/>
                      </a:endParaRPr>
                    </a:p>
                  </a:txBody>
                  <a:tcPr marL="60334" marR="603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8774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18312270"/>
              </p:ext>
            </p:extLst>
          </p:nvPr>
        </p:nvGraphicFramePr>
        <p:xfrm>
          <a:off x="228600" y="381000"/>
          <a:ext cx="8610599" cy="6096000"/>
        </p:xfrm>
        <a:graphic>
          <a:graphicData uri="http://schemas.openxmlformats.org/drawingml/2006/table">
            <a:tbl>
              <a:tblPr firstRow="1" firstCol="1" bandRow="1"/>
              <a:tblGrid>
                <a:gridCol w="381000">
                  <a:extLst>
                    <a:ext uri="{9D8B030D-6E8A-4147-A177-3AD203B41FA5}">
                      <a16:colId xmlns:a16="http://schemas.microsoft.com/office/drawing/2014/main" val="20000"/>
                    </a:ext>
                  </a:extLst>
                </a:gridCol>
                <a:gridCol w="1676986">
                  <a:extLst>
                    <a:ext uri="{9D8B030D-6E8A-4147-A177-3AD203B41FA5}">
                      <a16:colId xmlns:a16="http://schemas.microsoft.com/office/drawing/2014/main" val="20001"/>
                    </a:ext>
                  </a:extLst>
                </a:gridCol>
                <a:gridCol w="1066214">
                  <a:extLst>
                    <a:ext uri="{9D8B030D-6E8A-4147-A177-3AD203B41FA5}">
                      <a16:colId xmlns:a16="http://schemas.microsoft.com/office/drawing/2014/main" val="20002"/>
                    </a:ext>
                  </a:extLst>
                </a:gridCol>
                <a:gridCol w="1091103">
                  <a:extLst>
                    <a:ext uri="{9D8B030D-6E8A-4147-A177-3AD203B41FA5}">
                      <a16:colId xmlns:a16="http://schemas.microsoft.com/office/drawing/2014/main" val="20003"/>
                    </a:ext>
                  </a:extLst>
                </a:gridCol>
                <a:gridCol w="813897">
                  <a:extLst>
                    <a:ext uri="{9D8B030D-6E8A-4147-A177-3AD203B41FA5}">
                      <a16:colId xmlns:a16="http://schemas.microsoft.com/office/drawing/2014/main" val="20004"/>
                    </a:ext>
                  </a:extLst>
                </a:gridCol>
                <a:gridCol w="3009169">
                  <a:extLst>
                    <a:ext uri="{9D8B030D-6E8A-4147-A177-3AD203B41FA5}">
                      <a16:colId xmlns:a16="http://schemas.microsoft.com/office/drawing/2014/main" val="20005"/>
                    </a:ext>
                  </a:extLst>
                </a:gridCol>
                <a:gridCol w="572230">
                  <a:extLst>
                    <a:ext uri="{9D8B030D-6E8A-4147-A177-3AD203B41FA5}">
                      <a16:colId xmlns:a16="http://schemas.microsoft.com/office/drawing/2014/main" val="20006"/>
                    </a:ext>
                  </a:extLst>
                </a:gridCol>
              </a:tblGrid>
              <a:tr h="2612571">
                <a:tc>
                  <a:txBody>
                    <a:bodyPr/>
                    <a:lstStyle/>
                    <a:p>
                      <a:pPr>
                        <a:lnSpc>
                          <a:spcPct val="115000"/>
                        </a:lnSpc>
                        <a:spcAft>
                          <a:spcPts val="0"/>
                        </a:spcAft>
                      </a:pPr>
                      <a:r>
                        <a:rPr lang="mn-MN" sz="1200" dirty="0">
                          <a:effectLst/>
                          <a:latin typeface="Arial" pitchFamily="34" charset="0"/>
                          <a:ea typeface="Calibri"/>
                          <a:cs typeface="Arial" pitchFamily="34" charset="0"/>
                        </a:rPr>
                        <a:t>7</a:t>
                      </a:r>
                      <a:endParaRPr lang="en-US" sz="1200" dirty="0">
                        <a:effectLst/>
                        <a:latin typeface="Arial" pitchFamily="34" charset="0"/>
                        <a:ea typeface="Calibri"/>
                        <a:cs typeface="Arial" pitchFamily="34" charset="0"/>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effectLst/>
                          <a:latin typeface="Arial" pitchFamily="34" charset="0"/>
                          <a:ea typeface="Times New Roman"/>
                          <a:cs typeface="Arial" pitchFamily="34" charset="0"/>
                        </a:rPr>
                        <a:t>4.1.6 Өвлийн нарлаг хүлэмжийг байнгын ажиллагаанд оруулахад шаардлагатай гадна цахилгаан, цэвэр усны хангамжийг сайжруулна.</a:t>
                      </a:r>
                      <a:endParaRPr lang="en-US" sz="1200" dirty="0">
                        <a:effectLst/>
                        <a:latin typeface="Arial" pitchFamily="34" charset="0"/>
                        <a:ea typeface="Calibri"/>
                        <a:cs typeface="Arial" pitchFamily="34" charset="0"/>
                      </a:endParaRPr>
                    </a:p>
                  </a:txBody>
                  <a:tcPr marL="57501" marR="575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effectLst/>
                          <a:latin typeface="Arial" pitchFamily="34" charset="0"/>
                          <a:ea typeface="Times New Roman"/>
                          <a:cs typeface="Arial" pitchFamily="34" charset="0"/>
                        </a:rPr>
                        <a:t>Гадна цахилгаан, цэвэр усны хангамжийн хөрөнгийн асуудлыг шийдвэрлэх</a:t>
                      </a:r>
                      <a:endParaRPr lang="en-US" sz="1200" dirty="0">
                        <a:effectLst/>
                        <a:latin typeface="Arial" pitchFamily="34" charset="0"/>
                        <a:ea typeface="Calibri"/>
                        <a:cs typeface="Arial" pitchFamily="34" charset="0"/>
                      </a:endParaRPr>
                    </a:p>
                  </a:txBody>
                  <a:tcPr marL="57501" marR="575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effectLst/>
                          <a:latin typeface="Arial" pitchFamily="34" charset="0"/>
                          <a:ea typeface="Calibri"/>
                          <a:cs typeface="Arial" pitchFamily="34" charset="0"/>
                        </a:rPr>
                        <a:t>Жилийн 4-н улиралд шинэ ургацын ногоо тарих, ургац авах суурь бий болсон байна </a:t>
                      </a:r>
                      <a:endParaRPr lang="en-US" sz="1200" dirty="0">
                        <a:effectLst/>
                        <a:latin typeface="Arial" pitchFamily="34" charset="0"/>
                        <a:ea typeface="Calibri"/>
                        <a:cs typeface="Arial" pitchFamily="34" charset="0"/>
                      </a:endParaRPr>
                    </a:p>
                  </a:txBody>
                  <a:tcPr marL="57501" marR="575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effectLst/>
                          <a:latin typeface="Arial" pitchFamily="34" charset="0"/>
                          <a:ea typeface="Calibri"/>
                          <a:cs typeface="Arial" pitchFamily="34" charset="0"/>
                        </a:rPr>
                        <a:t> </a:t>
                      </a:r>
                      <a:r>
                        <a:rPr lang="mn-MN" sz="1200" dirty="0" smtClean="0">
                          <a:effectLst/>
                          <a:latin typeface="Arial" pitchFamily="34" charset="0"/>
                          <a:ea typeface="Calibri"/>
                          <a:cs typeface="Arial" pitchFamily="34" charset="0"/>
                        </a:rPr>
                        <a:t>ХОХБТХ</a:t>
                      </a:r>
                      <a:endParaRPr lang="en-US" sz="1200" dirty="0">
                        <a:effectLst/>
                        <a:latin typeface="Arial" pitchFamily="34" charset="0"/>
                        <a:ea typeface="Calibri"/>
                        <a:cs typeface="Arial" pitchFamily="34" charset="0"/>
                      </a:endParaRPr>
                    </a:p>
                  </a:txBody>
                  <a:tcPr marL="57501" marR="575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effectLst/>
                          <a:latin typeface="Arial" pitchFamily="34" charset="0"/>
                          <a:ea typeface="Calibri"/>
                          <a:cs typeface="Arial" pitchFamily="34" charset="0"/>
                        </a:rPr>
                        <a:t>2018 оны ОНХС-ийн 50 сая төгрөгийн хөрөнгөөр гадна цахилгаан, цэвэр усны ажлыг хийхээр тендер шалгаруулах шатандаа явж байна.    </a:t>
                      </a:r>
                      <a:endParaRPr lang="en-US" sz="1200" dirty="0">
                        <a:effectLst/>
                        <a:latin typeface="Arial" pitchFamily="34" charset="0"/>
                        <a:ea typeface="Calibri"/>
                        <a:cs typeface="Arial" pitchFamily="34" charset="0"/>
                      </a:endParaRPr>
                    </a:p>
                    <a:p>
                      <a:pPr algn="just">
                        <a:lnSpc>
                          <a:spcPct val="115000"/>
                        </a:lnSpc>
                        <a:spcAft>
                          <a:spcPts val="0"/>
                        </a:spcAft>
                      </a:pPr>
                      <a:r>
                        <a:rPr lang="mn-MN" sz="1200" dirty="0">
                          <a:effectLst/>
                          <a:latin typeface="Arial" pitchFamily="34" charset="0"/>
                          <a:ea typeface="Calibri"/>
                          <a:cs typeface="Arial" pitchFamily="34" charset="0"/>
                        </a:rPr>
                        <a:t>Хугацаа </a:t>
                      </a:r>
                      <a:endParaRPr lang="en-US" sz="1200" dirty="0">
                        <a:effectLst/>
                        <a:latin typeface="Arial" pitchFamily="34" charset="0"/>
                        <a:ea typeface="Calibri"/>
                        <a:cs typeface="Arial" pitchFamily="34" charset="0"/>
                      </a:endParaRPr>
                    </a:p>
                  </a:txBody>
                  <a:tcPr marL="57501" marR="575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a:effectLst/>
                          <a:latin typeface="Arial" pitchFamily="34" charset="0"/>
                          <a:ea typeface="Calibri"/>
                          <a:cs typeface="Arial" pitchFamily="34" charset="0"/>
                        </a:rPr>
                        <a:t> </a:t>
                      </a:r>
                      <a:endParaRPr lang="en-US" sz="1200">
                        <a:effectLst/>
                        <a:latin typeface="Arial" pitchFamily="34" charset="0"/>
                        <a:ea typeface="Calibri"/>
                        <a:cs typeface="Arial" pitchFamily="34" charset="0"/>
                      </a:endParaRPr>
                    </a:p>
                    <a:p>
                      <a:pPr>
                        <a:lnSpc>
                          <a:spcPct val="115000"/>
                        </a:lnSpc>
                        <a:spcAft>
                          <a:spcPts val="0"/>
                        </a:spcAft>
                      </a:pPr>
                      <a:r>
                        <a:rPr lang="mn-MN" sz="1200">
                          <a:effectLst/>
                          <a:latin typeface="Arial" pitchFamily="34" charset="0"/>
                          <a:ea typeface="Calibri"/>
                          <a:cs typeface="Arial" pitchFamily="34" charset="0"/>
                        </a:rPr>
                        <a:t>70</a:t>
                      </a:r>
                      <a:endParaRPr lang="en-US" sz="1200">
                        <a:effectLst/>
                        <a:latin typeface="Arial" pitchFamily="34" charset="0"/>
                        <a:ea typeface="Calibri"/>
                        <a:cs typeface="Arial" pitchFamily="34" charset="0"/>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483429">
                <a:tc>
                  <a:txBody>
                    <a:bodyPr/>
                    <a:lstStyle/>
                    <a:p>
                      <a:pPr>
                        <a:lnSpc>
                          <a:spcPct val="115000"/>
                        </a:lnSpc>
                        <a:spcAft>
                          <a:spcPts val="0"/>
                        </a:spcAft>
                      </a:pPr>
                      <a:r>
                        <a:rPr lang="mn-MN" sz="1200">
                          <a:effectLst/>
                          <a:latin typeface="Arial" pitchFamily="34" charset="0"/>
                          <a:ea typeface="Calibri"/>
                          <a:cs typeface="Arial" pitchFamily="34" charset="0"/>
                        </a:rPr>
                        <a:t>8</a:t>
                      </a:r>
                      <a:endParaRPr lang="en-US" sz="1200">
                        <a:effectLst/>
                        <a:latin typeface="Arial" pitchFamily="34" charset="0"/>
                        <a:ea typeface="Calibri"/>
                        <a:cs typeface="Arial" pitchFamily="34" charset="0"/>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effectLst/>
                          <a:latin typeface="Arial" pitchFamily="34" charset="0"/>
                          <a:ea typeface="Calibri"/>
                          <a:cs typeface="Arial" pitchFamily="34" charset="0"/>
                        </a:rPr>
                        <a:t>Цагаандэлгэр суманд Халуун ус, ахуйн үйлчилгээний барилга барина.</a:t>
                      </a:r>
                      <a:endParaRPr lang="en-US" sz="1200">
                        <a:effectLst/>
                        <a:latin typeface="Arial" pitchFamily="34" charset="0"/>
                        <a:ea typeface="Calibri"/>
                        <a:cs typeface="Arial" pitchFamily="34" charset="0"/>
                      </a:endParaRPr>
                    </a:p>
                  </a:txBody>
                  <a:tcPr marL="57501" marR="575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102870" algn="just">
                        <a:spcAft>
                          <a:spcPts val="0"/>
                        </a:spcAft>
                      </a:pPr>
                      <a:r>
                        <a:rPr lang="mn-MN" sz="1200">
                          <a:effectLst/>
                          <a:latin typeface="Arial" pitchFamily="34" charset="0"/>
                          <a:ea typeface="Times New Roman"/>
                          <a:cs typeface="Arial" pitchFamily="34" charset="0"/>
                        </a:rPr>
                        <a:t>Халуун ус, ахуйн үйлчилгээний барилгатай болсон байх</a:t>
                      </a:r>
                      <a:endParaRPr lang="en-US" sz="1200">
                        <a:effectLst/>
                        <a:latin typeface="Arial" pitchFamily="34" charset="0"/>
                        <a:ea typeface="Times New Roman"/>
                        <a:cs typeface="Arial" pitchFamily="34" charset="0"/>
                      </a:endParaRPr>
                    </a:p>
                  </a:txBody>
                  <a:tcPr marL="57501" marR="575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effectLst/>
                          <a:latin typeface="Arial" pitchFamily="34" charset="0"/>
                          <a:ea typeface="Calibri"/>
                          <a:cs typeface="Arial" pitchFamily="34" charset="0"/>
                        </a:rPr>
                        <a:t>Сумын иргэдийн ая тухтай амьдрах нөхцөл дээшилнэ.</a:t>
                      </a:r>
                      <a:endParaRPr lang="en-US" sz="1200">
                        <a:effectLst/>
                        <a:latin typeface="Arial" pitchFamily="34" charset="0"/>
                        <a:ea typeface="Calibri"/>
                        <a:cs typeface="Arial" pitchFamily="34" charset="0"/>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dirty="0">
                          <a:effectLst/>
                          <a:latin typeface="Arial" pitchFamily="34" charset="0"/>
                          <a:ea typeface="Calibri"/>
                          <a:cs typeface="Arial" pitchFamily="34" charset="0"/>
                        </a:rPr>
                        <a:t> </a:t>
                      </a: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endParaRPr lang="mn-MN" sz="1200" dirty="0" smtClean="0">
                        <a:effectLst/>
                        <a:latin typeface="Arial" pitchFamily="34" charset="0"/>
                        <a:ea typeface="Calibri"/>
                        <a:cs typeface="Arial" pitchFamily="34" charset="0"/>
                      </a:endParaRPr>
                    </a:p>
                    <a:p>
                      <a:pPr>
                        <a:lnSpc>
                          <a:spcPct val="115000"/>
                        </a:lnSpc>
                        <a:spcAft>
                          <a:spcPts val="0"/>
                        </a:spcAft>
                      </a:pPr>
                      <a:r>
                        <a:rPr lang="mn-MN" sz="1200" dirty="0" smtClean="0">
                          <a:effectLst/>
                          <a:latin typeface="Arial" pitchFamily="34" charset="0"/>
                          <a:ea typeface="Calibri"/>
                          <a:cs typeface="Arial" pitchFamily="34" charset="0"/>
                        </a:rPr>
                        <a:t> ХОХБТХ</a:t>
                      </a:r>
                      <a:endParaRPr lang="en-US" sz="1200" dirty="0">
                        <a:effectLst/>
                        <a:latin typeface="Arial" pitchFamily="34" charset="0"/>
                        <a:ea typeface="Calibri"/>
                        <a:cs typeface="Arial" pitchFamily="34" charset="0"/>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en-US" sz="1200" dirty="0">
                          <a:effectLst/>
                          <a:latin typeface="Arial" pitchFamily="34" charset="0"/>
                          <a:ea typeface="Calibri"/>
                          <a:cs typeface="Arial" pitchFamily="34" charset="0"/>
                        </a:rPr>
                        <a:t>Т</a:t>
                      </a:r>
                      <a:r>
                        <a:rPr lang="mn-MN" sz="1200" dirty="0">
                          <a:effectLst/>
                          <a:latin typeface="Arial" pitchFamily="34" charset="0"/>
                          <a:ea typeface="Calibri"/>
                          <a:cs typeface="Arial" pitchFamily="34" charset="0"/>
                        </a:rPr>
                        <a:t>өрийн өмчийн бодлого зохицуулалтын газр</a:t>
                      </a:r>
                      <a:r>
                        <a:rPr lang="en-US" sz="1200" dirty="0" err="1">
                          <a:effectLst/>
                          <a:latin typeface="Arial" pitchFamily="34" charset="0"/>
                          <a:ea typeface="Calibri"/>
                          <a:cs typeface="Arial" pitchFamily="34" charset="0"/>
                        </a:rPr>
                        <a:t>ын</a:t>
                      </a:r>
                      <a:r>
                        <a:rPr lang="en-US" sz="1200" dirty="0">
                          <a:effectLst/>
                          <a:latin typeface="Arial" pitchFamily="34" charset="0"/>
                          <a:ea typeface="Calibri"/>
                          <a:cs typeface="Arial" pitchFamily="34" charset="0"/>
                        </a:rPr>
                        <a:t> 2018 </a:t>
                      </a:r>
                      <a:r>
                        <a:rPr lang="en-US" sz="1200" dirty="0" err="1">
                          <a:effectLst/>
                          <a:latin typeface="Arial" pitchFamily="34" charset="0"/>
                          <a:ea typeface="Calibri"/>
                          <a:cs typeface="Arial" pitchFamily="34" charset="0"/>
                        </a:rPr>
                        <a:t>оны</a:t>
                      </a:r>
                      <a:r>
                        <a:rPr lang="en-US" sz="1200" dirty="0">
                          <a:effectLst/>
                          <a:latin typeface="Arial" pitchFamily="34" charset="0"/>
                          <a:ea typeface="Calibri"/>
                          <a:cs typeface="Arial" pitchFamily="34" charset="0"/>
                        </a:rPr>
                        <a:t> 3</a:t>
                      </a:r>
                      <a:r>
                        <a:rPr lang="mn-MN" sz="1200" dirty="0">
                          <a:effectLst/>
                          <a:latin typeface="Arial" pitchFamily="34" charset="0"/>
                          <a:ea typeface="Calibri"/>
                          <a:cs typeface="Arial" pitchFamily="34" charset="0"/>
                        </a:rPr>
                        <a:t> сарын </a:t>
                      </a:r>
                      <a:r>
                        <a:rPr lang="en-US" sz="1200" dirty="0">
                          <a:effectLst/>
                          <a:latin typeface="Arial" pitchFamily="34" charset="0"/>
                          <a:ea typeface="Calibri"/>
                          <a:cs typeface="Arial" pitchFamily="34" charset="0"/>
                        </a:rPr>
                        <a:t>27</a:t>
                      </a:r>
                      <a:r>
                        <a:rPr lang="mn-MN" sz="1200" dirty="0">
                          <a:effectLst/>
                          <a:latin typeface="Arial" pitchFamily="34" charset="0"/>
                          <a:ea typeface="Calibri"/>
                          <a:cs typeface="Arial" pitchFamily="34" charset="0"/>
                        </a:rPr>
                        <a:t>-ны өдрийн</a:t>
                      </a:r>
                      <a:r>
                        <a:rPr lang="en-US" sz="1200" dirty="0">
                          <a:effectLst/>
                          <a:latin typeface="Arial" pitchFamily="34" charset="0"/>
                          <a:ea typeface="Calibri"/>
                          <a:cs typeface="Arial" pitchFamily="34" charset="0"/>
                        </a:rPr>
                        <a:t> А-1/854 </a:t>
                      </a:r>
                      <a:r>
                        <a:rPr lang="en-US" sz="1200" dirty="0" err="1">
                          <a:effectLst/>
                          <a:latin typeface="Arial" pitchFamily="34" charset="0"/>
                          <a:ea typeface="Calibri"/>
                          <a:cs typeface="Arial" pitchFamily="34" charset="0"/>
                        </a:rPr>
                        <a:t>эрх</a:t>
                      </a:r>
                      <a:r>
                        <a:rPr lang="en-US" sz="1200" dirty="0">
                          <a:effectLst/>
                          <a:latin typeface="Arial" pitchFamily="34" charset="0"/>
                          <a:ea typeface="Calibri"/>
                          <a:cs typeface="Arial" pitchFamily="34" charset="0"/>
                        </a:rPr>
                        <a:t> </a:t>
                      </a:r>
                      <a:r>
                        <a:rPr lang="en-US" sz="1200" dirty="0" err="1">
                          <a:effectLst/>
                          <a:latin typeface="Arial" pitchFamily="34" charset="0"/>
                          <a:ea typeface="Calibri"/>
                          <a:cs typeface="Arial" pitchFamily="34" charset="0"/>
                        </a:rPr>
                        <a:t>шилжиж</a:t>
                      </a:r>
                      <a:r>
                        <a:rPr lang="en-US" sz="1200" dirty="0">
                          <a:effectLst/>
                          <a:latin typeface="Arial" pitchFamily="34" charset="0"/>
                          <a:ea typeface="Calibri"/>
                          <a:cs typeface="Arial" pitchFamily="34" charset="0"/>
                        </a:rPr>
                        <a:t> </a:t>
                      </a:r>
                      <a:r>
                        <a:rPr lang="en-US" sz="1200" dirty="0" err="1">
                          <a:effectLst/>
                          <a:latin typeface="Arial" pitchFamily="34" charset="0"/>
                          <a:ea typeface="Calibri"/>
                          <a:cs typeface="Arial" pitchFamily="34" charset="0"/>
                        </a:rPr>
                        <a:t>ирсэн</a:t>
                      </a:r>
                      <a:r>
                        <a:rPr lang="en-US" sz="1200" dirty="0">
                          <a:effectLst/>
                          <a:latin typeface="Arial" pitchFamily="34" charset="0"/>
                          <a:ea typeface="Calibri"/>
                          <a:cs typeface="Arial" pitchFamily="34" charset="0"/>
                        </a:rPr>
                        <a:t>.</a:t>
                      </a:r>
                      <a:r>
                        <a:rPr lang="mn-MN" sz="1200" dirty="0">
                          <a:effectLst/>
                          <a:latin typeface="Arial" pitchFamily="34" charset="0"/>
                          <a:ea typeface="Calibri"/>
                          <a:cs typeface="Arial" pitchFamily="34" charset="0"/>
                        </a:rPr>
                        <a:t> Барилгын нийт өртөг 443 сая төгрөг байгаас Барилга хот байгуулалтын сайдын 2018 оны багцад 250 сая төгрөг батлагдаж батлагдсан төсөвт тендерийг зарлан  Одда тайж ХХК-тай гэрээ байгуулж газар шорооны ажил эхлэж байна. Үлдэгдэл санхүүжилт болох 193 сая төгрөгийг Барилга, хот байгуулалтын сайдын 2019 оны багцад тусгуулахаар санал хүргүүлээд байна.   /хугацаа/</a:t>
                      </a:r>
                      <a:endParaRPr lang="en-US" sz="1200" dirty="0">
                        <a:effectLst/>
                        <a:latin typeface="Arial" pitchFamily="34" charset="0"/>
                        <a:ea typeface="Calibri"/>
                        <a:cs typeface="Arial" pitchFamily="34" charset="0"/>
                      </a:endParaRPr>
                    </a:p>
                  </a:txBody>
                  <a:tcPr marL="57501" marR="575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effectLst/>
                          <a:latin typeface="Arial" pitchFamily="34" charset="0"/>
                          <a:ea typeface="Calibri"/>
                          <a:cs typeface="Arial" pitchFamily="34" charset="0"/>
                        </a:rPr>
                        <a:t>70</a:t>
                      </a:r>
                      <a:endParaRPr lang="en-US" sz="1200" dirty="0">
                        <a:effectLst/>
                        <a:latin typeface="Arial" pitchFamily="34" charset="0"/>
                        <a:ea typeface="Calibri"/>
                        <a:cs typeface="Arial" pitchFamily="34" charset="0"/>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26619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609600"/>
          </a:xfrm>
        </p:spPr>
        <p:txBody>
          <a:bodyPr>
            <a:noAutofit/>
          </a:bodyPr>
          <a:lstStyle/>
          <a:p>
            <a:pPr indent="457200" algn="ctr">
              <a:lnSpc>
                <a:spcPct val="115000"/>
              </a:lnSpc>
              <a:spcAft>
                <a:spcPts val="0"/>
              </a:spcAft>
            </a:pPr>
            <a:r>
              <a:rPr lang="mn-MN" sz="2400" dirty="0">
                <a:effectLst/>
                <a:latin typeface="Arial" pitchFamily="34" charset="0"/>
                <a:ea typeface="Times New Roman"/>
                <a:cs typeface="Arial" pitchFamily="34" charset="0"/>
              </a:rPr>
              <a:t>Удаашралтай ба хэрэгжээгүй арга хэмжээнүүд:</a:t>
            </a:r>
            <a:r>
              <a:rPr lang="en-US" sz="2400" dirty="0">
                <a:effectLst/>
                <a:latin typeface="Arial" pitchFamily="34" charset="0"/>
                <a:ea typeface="Calibri"/>
                <a:cs typeface="Arial" pitchFamily="34" charset="0"/>
              </a:rPr>
              <a:t/>
            </a:r>
            <a:br>
              <a:rPr lang="en-US" sz="2400" dirty="0">
                <a:effectLst/>
                <a:latin typeface="Arial" pitchFamily="34" charset="0"/>
                <a:ea typeface="Calibri"/>
                <a:cs typeface="Arial" pitchFamily="34" charset="0"/>
              </a:rPr>
            </a:br>
            <a:endParaRPr lang="en-US" sz="24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5397362"/>
              </p:ext>
            </p:extLst>
          </p:nvPr>
        </p:nvGraphicFramePr>
        <p:xfrm>
          <a:off x="-1" y="1046988"/>
          <a:ext cx="8991601" cy="5836561"/>
        </p:xfrm>
        <a:graphic>
          <a:graphicData uri="http://schemas.openxmlformats.org/drawingml/2006/table">
            <a:tbl>
              <a:tblPr firstRow="1" firstCol="1" bandRow="1"/>
              <a:tblGrid>
                <a:gridCol w="339765">
                  <a:extLst>
                    <a:ext uri="{9D8B030D-6E8A-4147-A177-3AD203B41FA5}">
                      <a16:colId xmlns:a16="http://schemas.microsoft.com/office/drawing/2014/main" val="20000"/>
                    </a:ext>
                  </a:extLst>
                </a:gridCol>
                <a:gridCol w="2784436">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gridCol w="23622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341824">
                <a:tc>
                  <a:txBody>
                    <a:bodyPr/>
                    <a:lstStyle/>
                    <a:p>
                      <a:pPr>
                        <a:lnSpc>
                          <a:spcPct val="115000"/>
                        </a:lnSpc>
                        <a:spcAft>
                          <a:spcPts val="0"/>
                        </a:spcAft>
                      </a:pPr>
                      <a:r>
                        <a:rPr lang="mn-MN" sz="1200" dirty="0">
                          <a:solidFill>
                            <a:srgbClr val="002060"/>
                          </a:solidFill>
                          <a:effectLst/>
                          <a:latin typeface="Arial" pitchFamily="34" charset="0"/>
                          <a:ea typeface="Calibri"/>
                          <a:cs typeface="Arial" pitchFamily="34" charset="0"/>
                        </a:rPr>
                        <a:t>№</a:t>
                      </a:r>
                      <a:endParaRPr lang="en-US" sz="1200" dirty="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dirty="0">
                          <a:solidFill>
                            <a:srgbClr val="002060"/>
                          </a:solidFill>
                          <a:effectLst/>
                          <a:latin typeface="Arial" pitchFamily="34" charset="0"/>
                          <a:ea typeface="Calibri"/>
                          <a:cs typeface="Arial" pitchFamily="34" charset="0"/>
                        </a:rPr>
                        <a:t>            Арга хэмжээ </a:t>
                      </a:r>
                      <a:endParaRPr lang="en-US" sz="1200" dirty="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a:solidFill>
                            <a:srgbClr val="002060"/>
                          </a:solidFill>
                          <a:effectLst/>
                          <a:latin typeface="Arial" pitchFamily="34" charset="0"/>
                          <a:ea typeface="Calibri"/>
                          <a:cs typeface="Arial" pitchFamily="34" charset="0"/>
                        </a:rPr>
                        <a:t>Шалгуур </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mn-MN" sz="1200">
                          <a:solidFill>
                            <a:srgbClr val="002060"/>
                          </a:solidFill>
                          <a:effectLst/>
                          <a:latin typeface="Arial" pitchFamily="34" charset="0"/>
                          <a:ea typeface="Calibri"/>
                          <a:cs typeface="Arial" pitchFamily="34" charset="0"/>
                        </a:rPr>
                        <a:t>Зорилтот түвшин</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mn-MN" sz="1200">
                          <a:solidFill>
                            <a:srgbClr val="002060"/>
                          </a:solidFill>
                          <a:effectLst/>
                          <a:latin typeface="Arial" pitchFamily="34" charset="0"/>
                          <a:ea typeface="Calibri"/>
                          <a:cs typeface="Arial" pitchFamily="34" charset="0"/>
                        </a:rPr>
                        <a:t>Хэрэгжилт</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mn-MN" sz="1200">
                          <a:solidFill>
                            <a:srgbClr val="002060"/>
                          </a:solidFill>
                          <a:effectLst/>
                          <a:latin typeface="Arial" pitchFamily="34" charset="0"/>
                          <a:ea typeface="Calibri"/>
                          <a:cs typeface="Arial" pitchFamily="34" charset="0"/>
                        </a:rPr>
                        <a:t>Хувь </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1025473">
                <a:tc>
                  <a:txBody>
                    <a:bodyPr/>
                    <a:lstStyle/>
                    <a:p>
                      <a:pPr>
                        <a:lnSpc>
                          <a:spcPct val="115000"/>
                        </a:lnSpc>
                        <a:spcAft>
                          <a:spcPts val="0"/>
                        </a:spcAft>
                      </a:pPr>
                      <a:r>
                        <a:rPr lang="mn-MN" sz="1200">
                          <a:solidFill>
                            <a:srgbClr val="002060"/>
                          </a:solidFill>
                          <a:effectLst/>
                          <a:latin typeface="Arial" pitchFamily="34" charset="0"/>
                          <a:ea typeface="Calibri"/>
                          <a:cs typeface="Arial" pitchFamily="34" charset="0"/>
                        </a:rPr>
                        <a:t>1</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solidFill>
                            <a:srgbClr val="002060"/>
                          </a:solidFill>
                          <a:effectLst/>
                          <a:latin typeface="Arial" pitchFamily="34" charset="0"/>
                          <a:ea typeface="Times New Roman"/>
                          <a:cs typeface="Arial" pitchFamily="34" charset="0"/>
                        </a:rPr>
                        <a:t>3.1.2 Эрдэнэдалай, Сайхан-Овоо, Адаацаг, Луус сумдын эрүүл мэндийн төвийг зөөврийн ЭХО-той болгоно.</a:t>
                      </a:r>
                      <a:endParaRPr lang="en-US" sz="1200" dirty="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solidFill>
                            <a:srgbClr val="002060"/>
                          </a:solidFill>
                          <a:effectLst/>
                          <a:latin typeface="Arial" pitchFamily="34" charset="0"/>
                          <a:ea typeface="Times New Roman"/>
                          <a:cs typeface="Arial" pitchFamily="34" charset="0"/>
                        </a:rPr>
                        <a:t>Сумдын эрүүл мэндийн төв ЭХО хангагдсан байх</a:t>
                      </a:r>
                      <a:endParaRPr lang="en-US" sz="1200" dirty="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solidFill>
                            <a:srgbClr val="002060"/>
                          </a:solidFill>
                          <a:effectLst/>
                          <a:latin typeface="Arial" pitchFamily="34" charset="0"/>
                          <a:ea typeface="Times New Roman"/>
                          <a:cs typeface="Arial" pitchFamily="34" charset="0"/>
                        </a:rPr>
                        <a:t>Эрүүл мэндийн тусламж үйлчилгээний чанарт ахиц гарна.</a:t>
                      </a:r>
                      <a:endParaRPr lang="en-US" sz="1200" dirty="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a:solidFill>
                            <a:srgbClr val="002060"/>
                          </a:solidFill>
                          <a:effectLst/>
                          <a:latin typeface="Arial" pitchFamily="34" charset="0"/>
                          <a:ea typeface="Times New Roman"/>
                          <a:cs typeface="Arial" pitchFamily="34" charset="0"/>
                        </a:rPr>
                        <a:t>2018 оны Улсын төсвийн хөрөнгө оруулалтаар ЭМЯ-ны сайдын багц тоног төхөөрөмжөнд</a:t>
                      </a:r>
                      <a:r>
                        <a:rPr lang="mn-MN" sz="1200" b="1">
                          <a:solidFill>
                            <a:srgbClr val="002060"/>
                          </a:solidFill>
                          <a:effectLst/>
                          <a:latin typeface="Arial" pitchFamily="34" charset="0"/>
                          <a:ea typeface="Times New Roman"/>
                          <a:cs typeface="Arial" pitchFamily="34" charset="0"/>
                        </a:rPr>
                        <a:t> </a:t>
                      </a:r>
                      <a:r>
                        <a:rPr lang="mn-MN" sz="1200">
                          <a:solidFill>
                            <a:srgbClr val="002060"/>
                          </a:solidFill>
                          <a:effectLst/>
                          <a:latin typeface="Arial" pitchFamily="34" charset="0"/>
                          <a:ea typeface="Times New Roman"/>
                          <a:cs typeface="Arial" pitchFamily="34" charset="0"/>
                        </a:rPr>
                        <a:t> Эрдэнэдалай сумын сум дундын эмнэлгийн ЭХО аппаратыг  52.5 сая төгрөгөөр батласан. хөрөнгө</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solidFill>
                            <a:srgbClr val="002060"/>
                          </a:solidFill>
                          <a:effectLst/>
                          <a:latin typeface="Arial" pitchFamily="34" charset="0"/>
                          <a:ea typeface="Times New Roman"/>
                          <a:cs typeface="Arial" pitchFamily="34" charset="0"/>
                        </a:rPr>
                        <a:t>0</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013204">
                <a:tc>
                  <a:txBody>
                    <a:bodyPr/>
                    <a:lstStyle/>
                    <a:p>
                      <a:pPr>
                        <a:lnSpc>
                          <a:spcPct val="115000"/>
                        </a:lnSpc>
                        <a:spcAft>
                          <a:spcPts val="0"/>
                        </a:spcAft>
                      </a:pPr>
                      <a:r>
                        <a:rPr lang="mn-MN" sz="1200">
                          <a:solidFill>
                            <a:srgbClr val="002060"/>
                          </a:solidFill>
                          <a:effectLst/>
                          <a:latin typeface="Arial" pitchFamily="34" charset="0"/>
                          <a:ea typeface="Calibri"/>
                          <a:cs typeface="Arial" pitchFamily="34" charset="0"/>
                        </a:rPr>
                        <a:t>2</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tabLst>
                          <a:tab pos="457200" algn="l"/>
                        </a:tabLst>
                      </a:pPr>
                      <a:r>
                        <a:rPr lang="mn-MN" sz="1200" dirty="0">
                          <a:solidFill>
                            <a:srgbClr val="002060"/>
                          </a:solidFill>
                          <a:effectLst/>
                          <a:latin typeface="Arial" pitchFamily="34" charset="0"/>
                          <a:ea typeface="Times New Roman"/>
                          <a:cs typeface="Arial" pitchFamily="34" charset="0"/>
                        </a:rPr>
                        <a:t>3.1.3 Адаацаг, Өлзийт сумдын эрүүл мэндийн төвийн явуулын эрүүл мэндийн тусламж үйлчилгээг сайжруулах зорилгоор мобайл технологийн багцтай болгоно /Ухаалаг таблет,  утсаар дэмжиж ажилладаг зүрхний цахилгаан бичлэгийн аппарат, эхо сканнер, цусны даралт хэмжигч, </a:t>
                      </a:r>
                      <a:r>
                        <a:rPr lang="en-US" sz="1200" dirty="0">
                          <a:solidFill>
                            <a:srgbClr val="002060"/>
                          </a:solidFill>
                          <a:effectLst/>
                          <a:latin typeface="Arial" pitchFamily="34" charset="0"/>
                          <a:ea typeface="Times New Roman"/>
                          <a:cs typeface="Arial" pitchFamily="34" charset="0"/>
                        </a:rPr>
                        <a:t>Samsung Galaxy </a:t>
                      </a:r>
                      <a:r>
                        <a:rPr lang="mn-MN" sz="1200" dirty="0">
                          <a:solidFill>
                            <a:srgbClr val="002060"/>
                          </a:solidFill>
                          <a:effectLst/>
                          <a:latin typeface="Arial" pitchFamily="34" charset="0"/>
                          <a:ea typeface="Times New Roman"/>
                          <a:cs typeface="Arial" pitchFamily="34" charset="0"/>
                        </a:rPr>
                        <a:t>загварын таблет, зориулалтын цүнх/</a:t>
                      </a:r>
                      <a:endParaRPr lang="en-US" sz="1200" dirty="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solidFill>
                            <a:srgbClr val="002060"/>
                          </a:solidFill>
                          <a:effectLst/>
                          <a:latin typeface="Arial" pitchFamily="34" charset="0"/>
                          <a:ea typeface="Times New Roman"/>
                          <a:cs typeface="Arial" pitchFamily="34" charset="0"/>
                        </a:rPr>
                        <a:t>- Сумдын Эрүүл мэндийн төв мобайл технологи нэвтрүүлсэн байх</a:t>
                      </a:r>
                      <a:endParaRPr lang="en-US" sz="1200" dirty="0">
                        <a:solidFill>
                          <a:srgbClr val="002060"/>
                        </a:solidFill>
                        <a:effectLst/>
                        <a:latin typeface="Arial" pitchFamily="34" charset="0"/>
                        <a:ea typeface="Calibri"/>
                        <a:cs typeface="Arial" pitchFamily="34" charset="0"/>
                      </a:endParaRPr>
                    </a:p>
                    <a:p>
                      <a:pPr algn="just">
                        <a:lnSpc>
                          <a:spcPct val="115000"/>
                        </a:lnSpc>
                        <a:spcAft>
                          <a:spcPts val="1000"/>
                        </a:spcAft>
                      </a:pPr>
                      <a:r>
                        <a:rPr lang="mn-MN" sz="1200" dirty="0">
                          <a:solidFill>
                            <a:srgbClr val="002060"/>
                          </a:solidFill>
                          <a:effectLst/>
                          <a:latin typeface="Arial" pitchFamily="34" charset="0"/>
                          <a:ea typeface="Times New Roman"/>
                          <a:cs typeface="Arial" pitchFamily="34" charset="0"/>
                        </a:rPr>
                        <a:t>- Явуулын эрүүл мэндийн тусламж үйлчилгээ сайжирсан байх</a:t>
                      </a:r>
                      <a:endParaRPr lang="en-US" sz="1200" dirty="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solidFill>
                            <a:srgbClr val="002060"/>
                          </a:solidFill>
                          <a:effectLst/>
                          <a:latin typeface="Arial" pitchFamily="34" charset="0"/>
                          <a:ea typeface="Times New Roman"/>
                          <a:cs typeface="Arial" pitchFamily="34" charset="0"/>
                        </a:rPr>
                        <a:t>Эрүүл мэндийн тусламж үйлчилгээний чанарт ахиц гарч, шинэ техник технологи нэвтэрнэ.</a:t>
                      </a:r>
                      <a:endParaRPr lang="en-US" sz="1200" dirty="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dirty="0">
                          <a:solidFill>
                            <a:srgbClr val="002060"/>
                          </a:solidFill>
                          <a:effectLst/>
                          <a:latin typeface="Arial" pitchFamily="34" charset="0"/>
                          <a:ea typeface="Times New Roman"/>
                          <a:cs typeface="Arial" pitchFamily="34" charset="0"/>
                        </a:rPr>
                        <a:t>14 сумын Засаг даргатай байгуулсан гэрээнд тусгасан. Адаацаг суманд мобайл технологийг шийдвэрлэхээр ЭМЯ хариу өгсөн. хөрөнгө</a:t>
                      </a:r>
                      <a:endParaRPr lang="en-US" sz="1200" dirty="0">
                        <a:solidFill>
                          <a:srgbClr val="002060"/>
                        </a:solidFill>
                        <a:effectLst/>
                        <a:latin typeface="Arial" pitchFamily="34" charset="0"/>
                        <a:ea typeface="Calibri"/>
                        <a:cs typeface="Arial" pitchFamily="34" charset="0"/>
                      </a:endParaRPr>
                    </a:p>
                    <a:p>
                      <a:pPr algn="just">
                        <a:lnSpc>
                          <a:spcPct val="115000"/>
                        </a:lnSpc>
                        <a:spcAft>
                          <a:spcPts val="0"/>
                        </a:spcAft>
                      </a:pPr>
                      <a:r>
                        <a:rPr lang="mn-MN" sz="1200" dirty="0">
                          <a:solidFill>
                            <a:srgbClr val="002060"/>
                          </a:solidFill>
                          <a:effectLst/>
                          <a:latin typeface="Arial" pitchFamily="34" charset="0"/>
                          <a:ea typeface="Calibri"/>
                          <a:cs typeface="Arial" pitchFamily="34" charset="0"/>
                        </a:rPr>
                        <a:t> </a:t>
                      </a:r>
                      <a:endParaRPr lang="en-US" sz="1200" dirty="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solidFill>
                            <a:srgbClr val="002060"/>
                          </a:solidFill>
                          <a:effectLst/>
                          <a:latin typeface="Arial" pitchFamily="34" charset="0"/>
                          <a:ea typeface="Times New Roman"/>
                          <a:cs typeface="Arial" pitchFamily="34" charset="0"/>
                        </a:rPr>
                        <a:t>0</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1709121">
                <a:tc>
                  <a:txBody>
                    <a:bodyPr/>
                    <a:lstStyle/>
                    <a:p>
                      <a:pPr>
                        <a:lnSpc>
                          <a:spcPct val="115000"/>
                        </a:lnSpc>
                        <a:spcAft>
                          <a:spcPts val="0"/>
                        </a:spcAft>
                      </a:pPr>
                      <a:r>
                        <a:rPr lang="mn-MN" sz="1200">
                          <a:solidFill>
                            <a:srgbClr val="002060"/>
                          </a:solidFill>
                          <a:effectLst/>
                          <a:latin typeface="Arial" pitchFamily="34" charset="0"/>
                          <a:ea typeface="Calibri"/>
                          <a:cs typeface="Arial" pitchFamily="34" charset="0"/>
                        </a:rPr>
                        <a:t>3</a:t>
                      </a:r>
                      <a:endParaRPr lang="en-US" sz="120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a:solidFill>
                            <a:srgbClr val="002060"/>
                          </a:solidFill>
                          <a:effectLst/>
                          <a:latin typeface="Arial" pitchFamily="34" charset="0"/>
                          <a:ea typeface="Calibri"/>
                          <a:cs typeface="Arial" pitchFamily="34" charset="0"/>
                        </a:rPr>
                        <a:t>3.2.3  “Цахим сургууль” хөтөлбөрт аймгийн 1-2 сургуулийг хамруулан, орчин үеийн стандартад нийцсэн техник хэрэгслээр бүрэн хангана.</a:t>
                      </a:r>
                      <a:endParaRPr lang="en-US" sz="120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1000"/>
                        </a:spcAft>
                      </a:pPr>
                      <a:r>
                        <a:rPr lang="mn-MN" sz="1200">
                          <a:solidFill>
                            <a:srgbClr val="002060"/>
                          </a:solidFill>
                          <a:effectLst/>
                          <a:latin typeface="Arial" pitchFamily="34" charset="0"/>
                          <a:ea typeface="Calibri"/>
                          <a:cs typeface="Arial" pitchFamily="34" charset="0"/>
                        </a:rPr>
                        <a:t>1-2 сургуулийг цахим сургууль хөтөлбөрт хамруулсан байх</a:t>
                      </a:r>
                      <a:endParaRPr lang="en-US" sz="120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Calibri"/>
                          <a:cs typeface="Arial" pitchFamily="34" charset="0"/>
                        </a:rPr>
                        <a:t>Орчин үеийн стандартад нийцсэн техник хэрэгслээр 1-2 сургууль хангагдсанаар сургалтын чанар сайжирна.</a:t>
                      </a:r>
                      <a:endParaRPr lang="en-US" sz="1200" dirty="0">
                        <a:solidFill>
                          <a:srgbClr val="002060"/>
                        </a:solidFill>
                        <a:effectLst/>
                        <a:latin typeface="Arial" pitchFamily="34" charset="0"/>
                        <a:ea typeface="Calibri"/>
                        <a:cs typeface="Arial"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Times New Roman"/>
                          <a:cs typeface="Arial" pitchFamily="34" charset="0"/>
                        </a:rPr>
                        <a:t>2019 оны АЭЗНХҮЧ-д Гурвансайхан сумын сургуулийг Цахим сургууль болгохоор тусгаж төсвийн төсөл боловсруулан хөрөнгө санхүү хүлээгдэж байна.</a:t>
                      </a:r>
                      <a:endParaRPr lang="en-US" sz="1200" dirty="0">
                        <a:solidFill>
                          <a:srgbClr val="002060"/>
                        </a:solidFill>
                        <a:effectLst/>
                        <a:latin typeface="Arial" pitchFamily="34" charset="0"/>
                        <a:ea typeface="Calibri"/>
                        <a:cs typeface="Arial" pitchFamily="34" charset="0"/>
                      </a:endParaRPr>
                    </a:p>
                    <a:p>
                      <a:pPr algn="just">
                        <a:lnSpc>
                          <a:spcPct val="115000"/>
                        </a:lnSpc>
                        <a:spcAft>
                          <a:spcPts val="0"/>
                        </a:spcAft>
                      </a:pPr>
                      <a:r>
                        <a:rPr lang="mn-MN" sz="1200" dirty="0">
                          <a:solidFill>
                            <a:srgbClr val="002060"/>
                          </a:solidFill>
                          <a:effectLst/>
                          <a:latin typeface="Arial" pitchFamily="34" charset="0"/>
                          <a:ea typeface="Times New Roman"/>
                          <a:cs typeface="Arial" pitchFamily="34" charset="0"/>
                        </a:rPr>
                        <a:t>хөрөнгө</a:t>
                      </a:r>
                      <a:endParaRPr lang="en-US" sz="1200" dirty="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lnSpc>
                          <a:spcPct val="115000"/>
                        </a:lnSpc>
                        <a:spcAft>
                          <a:spcPts val="0"/>
                        </a:spcAft>
                      </a:pPr>
                      <a:r>
                        <a:rPr lang="mn-MN" sz="1200" dirty="0">
                          <a:solidFill>
                            <a:srgbClr val="002060"/>
                          </a:solidFill>
                          <a:effectLst/>
                          <a:latin typeface="Arial" pitchFamily="34" charset="0"/>
                          <a:ea typeface="Times New Roman"/>
                          <a:cs typeface="Arial" pitchFamily="34" charset="0"/>
                        </a:rPr>
                        <a:t>0/40</a:t>
                      </a:r>
                      <a:endParaRPr lang="en-US" sz="1200" dirty="0">
                        <a:solidFill>
                          <a:srgbClr val="002060"/>
                        </a:solidFill>
                        <a:effectLst/>
                        <a:latin typeface="Arial" pitchFamily="34" charset="0"/>
                        <a:ea typeface="Calibri"/>
                        <a:cs typeface="Arial" pitchFamily="34" charset="0"/>
                      </a:endParaRPr>
                    </a:p>
                  </a:txBody>
                  <a:tcPr marL="59635" marR="596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28003296"/>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TotalTime>
  <Words>1481</Words>
  <Application>Microsoft Office PowerPoint</Application>
  <PresentationFormat>On-screen Show (4:3)</PresentationFormat>
  <Paragraphs>288</Paragraphs>
  <Slides>11</Slides>
  <Notes>0</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11</vt:i4>
      </vt:variant>
    </vt:vector>
  </HeadingPairs>
  <TitlesOfParts>
    <vt:vector size="27" baseType="lpstr">
      <vt:lpstr>Arial</vt:lpstr>
      <vt:lpstr>Calibri</vt:lpstr>
      <vt:lpstr>Century Gothic</vt:lpstr>
      <vt:lpstr>Courier New</vt:lpstr>
      <vt:lpstr>Franklin Gothic Book</vt:lpstr>
      <vt:lpstr>Franklin Gothic Medium</vt:lpstr>
      <vt:lpstr>Georgia</vt:lpstr>
      <vt:lpstr>Palatino Linotype</vt:lpstr>
      <vt:lpstr>Times New Roman</vt:lpstr>
      <vt:lpstr>Trebuchet MS</vt:lpstr>
      <vt:lpstr>Wingdings</vt:lpstr>
      <vt:lpstr>Wingdings 2</vt:lpstr>
      <vt:lpstr>Slipstream</vt:lpstr>
      <vt:lpstr>Trek</vt:lpstr>
      <vt:lpstr>Perspective</vt:lpstr>
      <vt:lpstr>Executive</vt:lpstr>
      <vt:lpstr>  ДУНДГОВЬ  АЙМГИЙН ЭДИЙН ЗАСАГ, НИЙГМИЙГ 2018 ОНД ХӨГЖҮҮЛЭХ ҮНДСЭН ЧИГЛЭЛ  ТӨЛӨВЛӨГӨӨНИЙ  ХЭРЭГЖИЛТ  </vt:lpstr>
      <vt:lpstr>PowerPoint Presentation</vt:lpstr>
      <vt:lpstr>PowerPoint Presentation</vt:lpstr>
      <vt:lpstr>PowerPoint Presentation</vt:lpstr>
      <vt:lpstr>                  Аймгийн ИТХ-ын 2018 оны 11 сарын 19-ний 8 дугаар хуралдаанаар аймгийн эдийн засаг, нийгмийг 2018 онд хөгжүүлэх үндсэн чиглэл  төлөвлөгөөний  хэрэгжилтийн явцыг хэлэлцэхэд  удаашралтай 16 арга хэмжээ хэрэгжиж байсан бөгөөд жилийн эцсээр  8  арга хэмжээ болж буурсан байна.  </vt:lpstr>
      <vt:lpstr>Хэрэгжилт өссөн үзүүлэлттэй арга хэмжээнүүд:</vt:lpstr>
      <vt:lpstr>PowerPoint Presentation</vt:lpstr>
      <vt:lpstr>PowerPoint Presentation</vt:lpstr>
      <vt:lpstr>Удаашралтай ба хэрэгжээгүй арга хэмжээнүүд: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ДУНДГОВЬ  АЙМГИЙН ЭДИЙН ЗАСАГ, НИЙГМИЙГ 2017 ОНД ХӨГЖҮҮЛЭХ ҮНДСЭН ЧИГЛЭЛ  ТӨЛӨВЛӨГӨӨНИЙ  ХЭРЭГЖИЛТ</dc:title>
  <dc:creator>Deegii</dc:creator>
  <cp:lastModifiedBy>Samdantsoodol Ganbat</cp:lastModifiedBy>
  <cp:revision>57</cp:revision>
  <dcterms:created xsi:type="dcterms:W3CDTF">2017-11-27T06:06:08Z</dcterms:created>
  <dcterms:modified xsi:type="dcterms:W3CDTF">2019-11-29T07:42:34Z</dcterms:modified>
</cp:coreProperties>
</file>