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E66B-024D-4A21-B616-BED5F6A7A27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32DD-26B9-486F-8DF4-4C794710FC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 txBox="1">
            <a:spLocks noChangeArrowheads="1"/>
          </p:cNvSpPr>
          <p:nvPr/>
        </p:nvSpPr>
        <p:spPr bwMode="auto">
          <a:xfrm rot="10800000" flipV="1">
            <a:off x="971549" y="304800"/>
            <a:ext cx="8000999" cy="762001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>
            <a:lvl1pPr algn="ctr" defTabSz="914400" rtl="0" eaLnBrk="0" latinLnBrk="0" hangingPunct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mn-MN" altLang="en-US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n-MN" altLang="en-US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mn-MN" altLang="en-US" sz="1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0450" y="2667000"/>
            <a:ext cx="62484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sngStrike" dirty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Title 12"/>
          <p:cNvSpPr txBox="1">
            <a:spLocks/>
          </p:cNvSpPr>
          <p:nvPr/>
        </p:nvSpPr>
        <p:spPr bwMode="auto">
          <a:xfrm>
            <a:off x="2057400" y="11430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2000">
                <a:solidFill>
                  <a:srgbClr val="7F7F7F"/>
                </a:solidFill>
                <a:latin typeface="Arial" charset="0"/>
              </a:rPr>
              <a:t> 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1314450" y="3886200"/>
            <a:ext cx="7429500" cy="1676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marL="342900" indent="-342900" algn="ctr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defRPr/>
            </a:pPr>
            <a:endParaRPr lang="mn-MN" sz="2000" b="1" dirty="0" smtClean="0">
              <a:solidFill>
                <a:srgbClr val="006CB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МОНГОЛ УЛСЫН ЗАСГИЙН ГАЗРЫН</a:t>
            </a:r>
            <a:r>
              <a:rPr lang="mn-MN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mn-MN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 304</a:t>
            </a:r>
            <a:r>
              <a:rPr lang="en-US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ТОГТООЛ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mn-MN" sz="2000" b="1" dirty="0" smtClean="0">
              <a:solidFill>
                <a:srgbClr val="006CB5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mn-MN" sz="2000" b="1" dirty="0" smtClean="0">
                <a:solidFill>
                  <a:srgbClr val="006CB5"/>
                </a:solidFill>
                <a:latin typeface="Arial" pitchFamily="34" charset="0"/>
                <a:cs typeface="Arial" pitchFamily="34" charset="0"/>
              </a:rPr>
              <a:t>     СҮҮ, СҮҮН БҮТЭЭГДЭХҮҮНИЙ ҮЙЛДВЭРЛЭЛ, ХУДАЛДААНД МӨРДӨХ ТЕХНИКИЙН ЗОХИЦУУЛАЛТ </a:t>
            </a:r>
            <a:endParaRPr lang="en-US" sz="2000" strike="sngStrik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6050"/>
            <a:ext cx="12192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943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2"/>
          <p:cNvSpPr txBox="1">
            <a:spLocks/>
          </p:cNvSpPr>
          <p:nvPr/>
        </p:nvSpPr>
        <p:spPr>
          <a:xfrm>
            <a:off x="6343650" y="5257800"/>
            <a:ext cx="280035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ctr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defRPr/>
            </a:pPr>
            <a:endParaRPr lang="en-US" sz="800" strike="sngStrike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6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67084" y="2057400"/>
            <a:ext cx="1676115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Сүү боловсруулах технологи  ажилбарт тавих шаардлага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</a:t>
            </a:r>
            <a:r>
              <a:rPr lang="en-US" dirty="0"/>
              <a:t>6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0"/>
            <a:ext cx="57150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Бүтээгдэхүүний нэр төрөл тус бүрт албан ёсоор баталгаажсан  жор, орц технологийн зааврыг мөрдлөг болгож технологийн дамжлага, үе шат бүрт хяналтын бүртгэл хөтөлнө.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Үйлдвэрийн ажилтан, ажиллагсад нь чанарын хяналтын болон  технологийн  дараахь бүртгэл тэмдэглэлийг хөтөлсөн байна.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 Түүхий эд, материал, хүнсний нэмэлтийн  бүртгэл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Технологийн дамжлага дундын хяналтын бүртгэл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Бүтээгдэхүүний хадгалалт, тээвэрлэлт, түгээлтийн бүртгэл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Бэлэн бүтээгдэхүүний чанарын хяналтын бүртгэл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Бүтээгдэхүүний буцаалт, устгалын бүртгэл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Лабораторийн сорилтын дүнгийн бүртгэл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Мэргэжлийн сургалтын  талаархи бүртгэл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Тоног төхөөрөмжийн засвар үйлчилгээний бүртгэл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Ариутгал, халдваргүйтгэлийн бүртгэл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Шинэ техник, технологи нэвтрүүлэх, туршилт хийсэн тухай тэмдэглэл. </a:t>
            </a:r>
          </a:p>
          <a:p>
            <a:pPr lvl="3" algn="just"/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Үйлдвэрлэлд 2 цагаас дээш хугацаанд сул зогсолт гарсан тохиолдолд дулааны боловсруулалт хийсэн сүү, хольцыг дахин давтан боловсруулна.  </a:t>
            </a:r>
          </a:p>
          <a:p>
            <a:pPr marL="1657350" lvl="3" indent="-285750" algn="just">
              <a:buFont typeface="Wingdings" pitchFamily="2" charset="2"/>
              <a:buChar char="v"/>
            </a:pPr>
            <a:endParaRPr lang="en-US" sz="1600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sz="16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90600" y="2057400"/>
            <a:ext cx="1905000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Бүтээгдэхүүнийг савлах, шошголоход  тавих шаардлага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0"/>
            <a:ext cx="5715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Бүтээгдэхүүнийг савлах, шошголохдоо дараах стандартын шаардлагыг хангасан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Сав, баглаа боодлын  материалд агуулагдах хүнсний бүтээгдэхүүнд шилжиж болзошгүй химийн бодисын  зөвшөөрөгдөх дээд хэмжээ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5684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бүтээгдэхүүний сав баглаа боодлын шошгололтод тавих шаардлага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6648</a:t>
            </a:r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lvl="3" algn="just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Сүү, сүүн бүтээгдэхүүний шошгон дээр ямар малын сүүгээр үйлдвэрлэснийг заана.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Сүү, сүүн бүтээгдэхүүний орцод өөр төрлийн  хүнсний бүтээгдэхүүн нэмсэн бол бүтээгдэхүүний нэрэнд тодотгон бичиж болно. Жишээлбэл:  жимстэй аарц, жимстэй тараг гэх мэт </a:t>
            </a:r>
          </a:p>
          <a:p>
            <a:pPr algn="just"/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Сүүн бүтээгдэхүүний  шошгонд хэрэглэгчдийг төрөгдөлд оруулж болохуйц үг хэллэг хэрэглэхийг хориглоно.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3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14400" y="2057400"/>
            <a:ext cx="1981199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Бүтээгдэхүүнийг хадгалах, тээвэрлэхэд тавих шаардлага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1"/>
            <a:ext cx="57150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Бэлтгэн нийлүүлэгч нь хөргөсөн сүү, цөцгийг 36 цагаас ихгүй хугацаанд хадгалд тээвэрлэнэ. </a:t>
            </a:r>
          </a:p>
          <a:p>
            <a:pPr algn="just"/>
            <a:endParaRPr lang="mn-MN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Сүү, сүүн бүтээгдэхүүнийг хадгалах, тээвэрлэхдээ дараах стандартын шаардлагыг мөрдөнө. </a:t>
            </a:r>
          </a:p>
          <a:p>
            <a:pPr algn="just"/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Ундны сүү </a:t>
            </a:r>
            <a:r>
              <a:rPr lang="en-US" dirty="0">
                <a:latin typeface="Arial" pitchFamily="34" charset="0"/>
                <a:cs typeface="Arial" pitchFamily="34" charset="0"/>
              </a:rPr>
              <a:t>MNS</a:t>
            </a:r>
            <a:r>
              <a:rPr lang="mn-MN" dirty="0">
                <a:latin typeface="Arial" pitchFamily="34" charset="0"/>
                <a:cs typeface="Arial" pitchFamily="34" charset="0"/>
              </a:rPr>
              <a:t> 219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Зайрмаг</a:t>
            </a:r>
            <a:r>
              <a:rPr lang="en-US" dirty="0">
                <a:latin typeface="Arial" pitchFamily="34" charset="0"/>
                <a:cs typeface="Arial" pitchFamily="34" charset="0"/>
              </a:rPr>
              <a:t> MNS 226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Хуурай сүү 2842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Эсэг цагаан идээ </a:t>
            </a:r>
            <a:r>
              <a:rPr lang="en-US" dirty="0">
                <a:latin typeface="Arial" pitchFamily="34" charset="0"/>
                <a:cs typeface="Arial" pitchFamily="34" charset="0"/>
              </a:rPr>
              <a:t>MNS 4229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Уураглаг цагаан идээ </a:t>
            </a:r>
            <a:r>
              <a:rPr lang="en-US" dirty="0">
                <a:latin typeface="Arial" pitchFamily="34" charset="0"/>
                <a:cs typeface="Arial" pitchFamily="34" charset="0"/>
              </a:rPr>
              <a:t>MNS 4230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Тослог цагаан идээ </a:t>
            </a:r>
            <a:r>
              <a:rPr lang="en-US" dirty="0">
                <a:latin typeface="Arial" pitchFamily="34" charset="0"/>
                <a:cs typeface="Arial" pitchFamily="34" charset="0"/>
              </a:rPr>
              <a:t>MNS 4228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6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14400" y="2057400"/>
            <a:ext cx="1905000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Бүтээгдэхүүнийг хадгалах, тээвэрлэхэд тавих шаардлага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0"/>
            <a:ext cx="571500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Сүү, сүүн бүтээгдэхүүн боловсруулах үйлдвэрийн                             цэвэрлэгээ, халдваргүйтгэл, ариутгалд тавих шаардлага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Үйлдвэр нь цэвэрлэгээ ариутгал, халдваргүйтгэл хийх журам баталж мөрдөх бөгөөд ариутгал, халдваргүйтгэл хийх бүртээ бүртгэл хөтөлнө.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Ажлын байр, тоног төхөөрөмж, багаж хэрэгсэл, сав суулгыг дараах дараалалаар цэвэрлэж ариутгана. 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Механик цэвэрлэгээ хийх 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Халдваргүйтгэлийн уусмалаар угаах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Цэвэр усаар угаах 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Хатаах 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Ариутгах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Үйлдвэрлэлд 2 цагаас дээш хугацаанд сул зогсолт гарсан тохиолдолд тоног төхөөрөмж, шугам хоолойг угааж ариутгана.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Цэвэрлэгээ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ариутгал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нь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MNS CAC RCP1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стандартын шаардлагыг хангасан байна. </a:t>
            </a:r>
          </a:p>
          <a:p>
            <a:pPr algn="just"/>
            <a:endParaRPr lang="mn-MN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0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7300" y="1720841"/>
            <a:ext cx="7543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Бохир ус, шингэн хаягдал гадагшуулах суваг нь зориулалтын тос баригч, шүүлтүүр, хавхлагатай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Хатуу хог хаягдлыг ангилан цуглуулж зориулалтын  цэгт түр хадгалж, хог хаягдлыг  зайлуулах ажиллагааг  эрх бүхий албан тушаалтны баталсан журмыг  баримтлан  холбогдох  байгууллагатай байгуулсан гэрээ, хуваарийн дагуу гүйцэтгэнэ.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Үйлдвэр нь хортон шавьж, мэрэгчээс урьдчилан сэргийлэх тусгай хөтөлбөртэй байна. Бүртгэл хөтөлнө.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Угаалга халдваргүйтгэлийн чанарыг үйлдвэрлэлийн хяналтын хөтөлбөрт тусгаж эмгэг төрөгч бичил биетний үлдэц байгаа эсэхэд лабораторийн шинжилгээ хийнэ.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5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14400" y="2057400"/>
            <a:ext cx="1905000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Бүтээгдэхүүнийг худалдаалахад тавих шаардлага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1"/>
            <a:ext cx="571500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Сүү, сүүн бүтээгдэхүүнийг худалдаалах эргүүлэн татахад  тавих шаардлага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Сүү, сүүн бүтээгдэхүүний цуврал нь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Ундны сүү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MNS</a:t>
            </a:r>
            <a:r>
              <a:rPr lang="mn-MN" sz="1600" dirty="0">
                <a:latin typeface="Arial" pitchFamily="34" charset="0"/>
                <a:cs typeface="Arial" pitchFamily="34" charset="0"/>
              </a:rPr>
              <a:t> 219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Зайрмаг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MNS 226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Хуурай сүү 2842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Эсэг цагаан идээ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MNS 4229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Уураглаг цагаан идээ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MNS 4230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>
                <a:latin typeface="Arial" pitchFamily="34" charset="0"/>
                <a:cs typeface="Arial" pitchFamily="34" charset="0"/>
              </a:rPr>
              <a:t>Тослог цагаан идээ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MNS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4228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стандартын шаардлагыг хангасан байна. </a:t>
            </a:r>
          </a:p>
          <a:p>
            <a:pPr marL="1657350" lvl="3" indent="-285750" algn="just">
              <a:buFont typeface="Wingdings" pitchFamily="2" charset="2"/>
              <a:buChar char="v"/>
            </a:pPr>
            <a:endParaRPr lang="mn-M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Худалдааны газар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MNS 5021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стандартын шаардлага хангасан, худалдааны үйл ажиллагааг албан ёсоор эрхлэх зөвшөөрөл, бүртгэлтэй худалдаа, үйлчилгээний газарт нийлүүлнэ.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Сүү, сүүн бүтээгдэхүүнийг худалдах, уг бүтээгдэхүүнээр  үйлчлэх газар нь температурын тохируулга хийх боломжтой, гадны бохирдлоос хамгаалсан шилэн хаалттай, зориулалтын хөргөлт бүхий тоног төхөөрөмжтэй байна.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4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14400" y="2057400"/>
            <a:ext cx="1904999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Бүтээгдэхүүнийг эргүүлэн татахад тавих шаардлага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0"/>
            <a:ext cx="5715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dirty="0" smtClean="0"/>
              <a:t>  </a:t>
            </a: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5673" y="1584490"/>
            <a:ext cx="56582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Үйлдвэрлэл эрхлэгч нь худалдаа, үйлчилгээний үед гарсан бүтээгдэхүүний гологдлыг зах зээлээс эргүүлэн татах талаах худалдаа, үйлчилгээ эрхлэгч талтай албан ёсоор гэрээ байгуулж ажиллана.</a:t>
            </a:r>
          </a:p>
          <a:p>
            <a:pPr algn="just"/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Зах зээлээс эргүүлэн татсан бүтээдэхүүний дахин боловсруулалт хий буюу эрх бүхий байгуулагаас зөвшөөрсөн тусгай цэгт холбогдох хууль журмын дагуу устгалд оруулна.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6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600450" y="1295400"/>
            <a:ext cx="0" cy="5562600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71950" y="1590705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1.1.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Энэхүү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техникийн зохицуулалтын  зорилго нь  сүү, сүүн бүтээгдэхүүний хэрэглээний шинж чанар, нэр төрөл, найрлага, үйлчлэлийн талаархи үнэн зөв мэдээллээр хангаж хүн амын эрүүл мэндийг хамгаалахад оршино. </a:t>
            </a:r>
          </a:p>
          <a:p>
            <a:pPr algn="just"/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en-US" sz="1400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1.2. Энэхүү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техникийн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зохицуулалт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нь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Монгол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Улсын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нутаг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дэвсгэрт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сүү, сүүн бүтээгдэхүүний үйлдвэрлэл, худалдаа эрхлэгч иргэн, хуулийн этгээд  мөрдөнө.  Энэхүү техникийн  зохицуулалт нь импортын  худалдаанд  хамаарахгүй. </a:t>
            </a:r>
          </a:p>
          <a:p>
            <a:pPr algn="just"/>
            <a:endParaRPr lang="mn-MN" sz="1400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algn="just"/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1.3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 Энэхүү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техникийн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зохицуулалтыг</a:t>
            </a:r>
            <a:r>
              <a:rPr lang="en-US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сүү, сүүн бүтээгдэхүүний  үйлдвэрглэл, худалдаа эрхлэгч иргэн, хуулийн этгээдийн  үйл ажиллагаанд зөвшөөрөл олгож, сунгах, үйлдвэрийн  дотоод хяналтын лабораторийг  итгэмжлэх, үйлдвэрлэлийн үйл ажиллагаанд хяналт тавих, тохирлын баталгаанд хамруулахад баримтална. </a:t>
            </a:r>
            <a:r>
              <a:rPr lang="en-US" sz="1400" b="1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en-US" sz="1400" dirty="0">
              <a:effectLst/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52630" y="1905000"/>
            <a:ext cx="2352570" cy="2762400"/>
          </a:xfrm>
        </p:spPr>
        <p:txBody>
          <a:bodyPr>
            <a:normAutofit/>
          </a:bodyPr>
          <a:lstStyle/>
          <a:p>
            <a:pPr algn="ctr"/>
            <a:r>
              <a:rPr lang="mn-M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Захирамжлалын шаардлага</a:t>
            </a:r>
            <a:br>
              <a:rPr lang="mn-M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mn-MN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mn-MN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mn-M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Тус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MNTR 2</a:t>
            </a:r>
            <a:r>
              <a:rPr lang="mn-M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mn-M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mn-M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бүлэг 14 зүйлтэй.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3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971550" y="1408219"/>
            <a:ext cx="7895231" cy="609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mn-MN" sz="2400" b="1" i="1" dirty="0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Үйлдвэрийн байр, тоног төхөөрөмж,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2400" b="1" i="1" dirty="0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хүний нөөцөд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тавих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шаардлага</a:t>
            </a:r>
            <a:endParaRPr lang="en-US" sz="2400" b="1" i="1" dirty="0">
              <a:solidFill>
                <a:srgbClr val="FF0000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mn-MN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7084" y="2473984"/>
            <a:ext cx="2171700" cy="3597326"/>
          </a:xfrm>
        </p:spPr>
        <p:txBody>
          <a:bodyPr/>
          <a:lstStyle/>
          <a:p>
            <a:pPr algn="just"/>
            <a:r>
              <a:rPr lang="mn-MN" sz="1600" b="1" dirty="0" smtClean="0">
                <a:latin typeface="Arial" pitchFamily="34" charset="0"/>
                <a:cs typeface="Arial" pitchFamily="34" charset="0"/>
              </a:rPr>
              <a:t>Үйлдвэрийн байр, түүний орчинд тавих шаардлага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14700" y="2133601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418765" y="2133600"/>
            <a:ext cx="561093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Сүү, сүүн бүтээгдэхүүний үйлдвэр нь аливаа тохиромжгүй орчин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(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үерийн аюул, ус, намаг, цэвдэг, сул шороо, хог хаях цэг, эвгүй үнэр, утаа, тоос, бусад бохирдол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)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-оос тусгаарлагдсан, салхины чиглэлийн дээд талд цэвэр орчинд байрлана.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Үйлдвэрийн барилга нь мэргэжлийн байгууллагын зураг төслийн дагуу баригдаж, улсын бүртгэлд бүртгүүлсэн, 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"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Хүнсний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эрүүл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ахуйн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ерөнхий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зарчим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(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олон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улсын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зөвлөмж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)"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MNS CAC/RCP 1 </a:t>
            </a:r>
            <a:r>
              <a:rPr lang="en-US" sz="14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стандартын</a:t>
            </a:r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шаардлагыг хангасан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Түүхий эд хүлээн авах, бүтээгдэхүүн үйлдвэрлэх, савлах, хадгалах, тээвэрлэлтэд шилжүүлэх  зэрэг үйлдвэрлэлийн технологийн бүх шат, дамжлагын урсгал нь нэг чиглэлд, оновчтой зохион байгуулагдсан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Үйлдвэр нь усан хангамж, ариутгах татуургын төвлөрсөн, эсхүл хэсгийн шугам сүлжээнд холбогдсон байна. 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Технологийн  ус</a:t>
            </a:r>
            <a:r>
              <a:rPr lang="en-US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MNS 900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Гэрэлтүүлэг </a:t>
            </a:r>
            <a:r>
              <a:rPr lang="en-US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MNS 4996</a:t>
            </a:r>
          </a:p>
          <a:p>
            <a:pPr marL="2114550" lvl="4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Агааржуулалт </a:t>
            </a:r>
            <a:r>
              <a:rPr lang="en-US" sz="14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MNS 5078</a:t>
            </a:r>
          </a:p>
          <a:p>
            <a:pPr algn="just"/>
            <a:r>
              <a:rPr lang="en-US" sz="14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mn-MN" sz="1400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57350" y="2743200"/>
            <a:ext cx="685800" cy="5334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2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7300" y="172084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Ү</a:t>
            </a:r>
            <a:r>
              <a:rPr lang="en-US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йлдвэр</a:t>
            </a:r>
            <a:r>
              <a:rPr lang="en-US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нь дотоодын чанарын хяналтын лабораторитой байна. </a:t>
            </a:r>
            <a:r>
              <a:rPr lang="mn-MN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</a:t>
            </a:r>
            <a:r>
              <a:rPr lang="en-US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яналтын</a:t>
            </a:r>
            <a:r>
              <a:rPr lang="en-US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лаборатори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нь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"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Сорилтын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болон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шалгалт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тохируулгын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лабораторийн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чадавхид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тавих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ерөнхий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шаардлага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"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MNS ISO/IEC 17025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стандартын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шаардлагыг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хангасан</a:t>
            </a:r>
            <a:r>
              <a:rPr lang="en-US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ба</a:t>
            </a:r>
            <a:r>
              <a:rPr lang="mn-MN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йна.</a:t>
            </a:r>
          </a:p>
          <a:p>
            <a:pPr algn="just"/>
            <a:endParaRPr lang="mn-MN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Үйлдвэр нь ажиллагсдад зориулсан  хувцас солих, усанд  орох, бие засах өрөөтэй байна. Эдгээр өрөөний хаалга нь үйлдвэрлэлийн  байрны хаалга руу шууд онгойхгүйгээр зохион байгуулагдсан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Түүхий эд бэлэн бүтээгдэхүүний агуулах нь дараах стандартын шаардлагыг хангасан байна. </a:t>
            </a:r>
          </a:p>
          <a:p>
            <a:pPr algn="just"/>
            <a:endParaRPr lang="mn-MN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Хүнсний барааны агуулах </a:t>
            </a:r>
            <a:r>
              <a:rPr lang="en-US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MNS 5364</a:t>
            </a:r>
            <a:endParaRPr lang="mn-MN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2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971550" y="1981200"/>
            <a:ext cx="1771650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</a:rPr>
              <a:t/>
            </a:r>
            <a:br>
              <a:rPr lang="mn-MN" sz="1600" b="1" dirty="0" smtClean="0">
                <a:solidFill>
                  <a:schemeClr val="tx1"/>
                </a:solidFill>
              </a:rPr>
            </a:br>
            <a:r>
              <a:rPr lang="mn-MN" sz="1600" b="1" dirty="0">
                <a:solidFill>
                  <a:schemeClr val="tx1"/>
                </a:solidFill>
              </a:rPr>
              <a:t/>
            </a:r>
            <a:br>
              <a:rPr lang="mn-MN" sz="1600" b="1" dirty="0">
                <a:solidFill>
                  <a:schemeClr val="tx1"/>
                </a:solidFill>
              </a:rPr>
            </a:br>
            <a:r>
              <a:rPr lang="mn-MN" sz="1600" b="1" dirty="0" smtClean="0">
                <a:solidFill>
                  <a:schemeClr val="tx1"/>
                </a:solidFill>
              </a:rPr>
              <a:t/>
            </a:r>
            <a:br>
              <a:rPr lang="mn-MN" sz="1600" b="1" dirty="0" smtClean="0">
                <a:solidFill>
                  <a:schemeClr val="tx1"/>
                </a:solidFill>
              </a:rPr>
            </a:br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Үйлдвэрийн тоног төхөөрөмж, багаж хэрэгсэл, саванд тавих шаардлага 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714500" y="22098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Тоног төхөөрөмж, багаж хэрэгсэл нь зэвэрдэггүй материалаар хийгдсэн цэвэрлэж ариутгахад тохиромжтой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60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Хөргөх хөлдөөх камер, хөргөлттэй агуулах нь орчны температур, харьцангуй чийглэгийг хянах боломжтой зориулалтын  төхөөрөмжөөр тоноглогдсон байна. </a:t>
            </a:r>
          </a:p>
          <a:p>
            <a:pPr algn="just"/>
            <a:endParaRPr lang="mn-MN" sz="1600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Хэмжих хэрэгсэлийг эрх бүхий байгууллагаар баталгаажуулсан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sz="1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2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67084" y="2057400"/>
            <a:ext cx="1676115" cy="3276600"/>
          </a:xfrm>
        </p:spPr>
        <p:txBody>
          <a:bodyPr/>
          <a:lstStyle/>
          <a:p>
            <a:pPr algn="ctr"/>
            <a:r>
              <a:rPr lang="mn-MN" sz="1600" dirty="0" smtClean="0">
                <a:latin typeface="Arial" pitchFamily="34" charset="0"/>
                <a:cs typeface="Arial" pitchFamily="34" charset="0"/>
              </a:rPr>
              <a:t>Хүний нөөц,</a:t>
            </a:r>
            <a:br>
              <a:rPr lang="mn-MN" sz="1600" dirty="0" smtClean="0">
                <a:latin typeface="Arial" pitchFamily="34" charset="0"/>
                <a:cs typeface="Arial" pitchFamily="34" charset="0"/>
              </a:rPr>
            </a:br>
            <a:r>
              <a:rPr lang="mn-MN" sz="1600" dirty="0" smtClean="0">
                <a:latin typeface="Arial" pitchFamily="34" charset="0"/>
                <a:cs typeface="Arial" pitchFamily="34" charset="0"/>
              </a:rPr>
              <a:t> чадавхи</a:t>
            </a: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сургалт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1"/>
            <a:ext cx="571500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Технологич, ИТА  нь  мэргэжлийн чиглэлээр их, дээд  сургууль төгссөн бакалавраас доошгүй зэрэгтэй байна.  </a:t>
            </a:r>
            <a:r>
              <a:rPr lang="en-US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mn-MN" sz="1600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mn-MN" sz="1600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Технологийн үндсэн дамжлага болон үйлчилгээний засварын  ажиллагсад нь тухайн мэргэжлээр суралцсан мэргэжлийн үнэмлэхтэй, мэргэшсэн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sz="1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Үйлдвэр нь бүтээгдэхүүний  чанарын  хяналтын асуудал хариуцсан нэгж, ажилтантай байна. </a:t>
            </a:r>
          </a:p>
          <a:p>
            <a:pPr algn="just"/>
            <a:endParaRPr lang="mn-MN" sz="1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Чанарын хяналтын асуудал хариуцсан нэгж, ажилтан нь дараахь чиг үүргийг хэрэгжүүлнэ.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Түүхий эд, технологийн ажилбар бэлэн  бүтээгдэхүүний чанарын шаардлагыг хангуулах.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Хөндлөнгийн  итгэмжлэгдсэн лабораторид жилд 2-оос  доошгүй удаа хамруулах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Лабораторийн сорилтын дүнг үндэслэн бүтээгдэхүүнийг худалдаа, үйлчилгээнд нийлүүлэх нөхцөлийг бүрдүүлэх</a:t>
            </a:r>
            <a:endParaRPr lang="en-US" sz="1600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mn-MN" sz="1400" b="1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mn-MN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4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19066" y="1443842"/>
            <a:ext cx="64391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Ажилтан, ажиллагсад нь жилд 2-оос доошгүй удаа эрүүл мэндийн үзлэг шинжилгээнд хамрагдсан байна.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Ажиллагсдаа 2-оос доошгүй ээлжийн ажлын  хувцас, хөдөлмөр хамгаалалын  хувцас хэрэгслээр жилд 2 удаа хангана.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Ажиллагсад нь үйлдвэрийн байранд хүнс бохирдуулах ээмэг, бөгж, зүүлт цаг, бохь тамхийг зүүж хэрэглэхийг хориглоно.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mn-MN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Холбогдох стандарт, техникийн зохицуулалт, дүрэм журам шинэчлэгдэх нэмэлт, өөрчлөлт орсон үед ажилтан ажиллагсдаа сургалтад хамруулж байх шаардлагатай. </a:t>
            </a:r>
          </a:p>
          <a:p>
            <a:pPr algn="just"/>
            <a:endParaRPr lang="mn-MN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85850" y="1443841"/>
            <a:ext cx="1333216" cy="3276600"/>
          </a:xfrm>
        </p:spPr>
        <p:txBody>
          <a:bodyPr/>
          <a:lstStyle/>
          <a:p>
            <a:pPr algn="ctr"/>
            <a:r>
              <a:rPr lang="mn-MN" sz="1600" dirty="0" smtClean="0">
                <a:latin typeface="Arial" pitchFamily="34" charset="0"/>
                <a:cs typeface="Arial" pitchFamily="34" charset="0"/>
              </a:rPr>
              <a:t>Хүний нөөц,</a:t>
            </a:r>
            <a:br>
              <a:rPr lang="mn-MN" sz="1600" dirty="0" smtClean="0">
                <a:latin typeface="Arial" pitchFamily="34" charset="0"/>
                <a:cs typeface="Arial" pitchFamily="34" charset="0"/>
              </a:rPr>
            </a:br>
            <a:r>
              <a:rPr lang="mn-MN" sz="1600" dirty="0" smtClean="0">
                <a:latin typeface="Arial" pitchFamily="34" charset="0"/>
                <a:cs typeface="Arial" pitchFamily="34" charset="0"/>
              </a:rPr>
              <a:t> чадавхи</a:t>
            </a: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mn-MN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сургалт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8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67084" y="2057400"/>
            <a:ext cx="1676115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Түүхий сүүний эрүүл ахуй, аюулгүй байдалд тавих шаардлага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1"/>
            <a:ext cx="571500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 smtClean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mn-M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Түүхий </a:t>
            </a:r>
            <a:r>
              <a:rPr lang="mn-M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эд, бүтээгдэхүүнд тавих </a:t>
            </a:r>
            <a:r>
              <a:rPr lang="mn-M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шаардлага</a:t>
            </a:r>
          </a:p>
          <a:p>
            <a:pPr algn="just"/>
            <a:endParaRPr lang="mn-MN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Малын дэлэнгийн  үрэвсэл, сүрьеэ, бруцеллёз зэрэг хүнд дамжин халдварлах өвчин болон  малын гоц халдварт өвчингүй, эрүүл тайван бүсээс бэлтгэсэн, гарал үүсэл нь баталгаажсан малын түүхий сүүг үйлдвэрт хүлээн авна.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Малын түүхий сүү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MNS 4228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Сүүний химийн болон цацрагын аюулгүй байдлын үзүүлэлтүүд нь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MNS CAC 193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Хатаамал сүү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MNS 2842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Хөрөнгө: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Монгол тарагийн хөрөнгө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MNS 3768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Үнээний сүүний ундааны хөрөнгө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MNS 3769</a:t>
            </a:r>
            <a:endParaRPr lang="mn-MN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6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71550" y="228601"/>
            <a:ext cx="7600950" cy="839789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mn-MN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СТАНДАРТ, ХЭМЖИЛЗҮЙН ХЭЛТЭС</a:t>
            </a:r>
            <a:endParaRPr lang="en-US" alt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0" y="1295401"/>
            <a:ext cx="914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67084" y="2057400"/>
            <a:ext cx="1752315" cy="3276600"/>
          </a:xfrm>
        </p:spPr>
        <p:txBody>
          <a:bodyPr/>
          <a:lstStyle/>
          <a:p>
            <a:pPr algn="ctr"/>
            <a:r>
              <a:rPr lang="mn-MN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Сүү, сүүн бүтээгдэхүүнд  тавих шаардлага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57500" y="1432772"/>
            <a:ext cx="0" cy="4840181"/>
          </a:xfrm>
          <a:prstGeom prst="line">
            <a:avLst/>
          </a:prstGeom>
          <a:ln w="63500" cap="rnd">
            <a:solidFill>
              <a:schemeClr val="accent6"/>
            </a:solidFill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390792" y="2057400"/>
            <a:ext cx="685800" cy="83820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0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716" y="1404339"/>
            <a:ext cx="5753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mn-MN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219201"/>
            <a:ext cx="57150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 smtClean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mn-MN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Сүү, сүүн </a:t>
            </a:r>
            <a:r>
              <a:rPr lang="mn-MN" sz="1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бүтээгдэхүүнд </a:t>
            </a:r>
            <a:r>
              <a:rPr lang="mn-MN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тавих нийтлэг  шаардлага</a:t>
            </a:r>
          </a:p>
          <a:p>
            <a:pPr algn="just"/>
            <a:endParaRPr lang="mn-MN" sz="1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Үйлдвэрийн аргаар боловсруулсан сүү, сүүн бүтээгдэхүүн нь дараах стандартын шаардлагыг хангасан байна. 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бүтээгдэхүүн дэх хүнд металлын зөвшөөрөгдөх хэмжээ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4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504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бүтээгдэхүүн дэх хүнд металлын зөвшөөрөгдөх хэмжээ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CAC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MRL 2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бүтээгдэхүүн дэх пестицидийн үлдэгдлийн зөвшөөрөгдөх хэмжээ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5868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бүтээгдэхүүн агуулагдах меламины зөвшөөрөгдөх дээд хэмжээ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Ундны сүү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219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Зайрмаг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MNS 226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Хуурай сүү 2842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Эсэг цагаан идээ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4229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Уураглаг цагаан идээ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4230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Тослог цагаан идээ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4228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mn-MN" sz="1400" dirty="0" smtClean="0">
                <a:latin typeface="Arial" pitchFamily="34" charset="0"/>
                <a:cs typeface="Arial" pitchFamily="34" charset="0"/>
              </a:rPr>
              <a:t>Хүнсний нэмэлтийн ерөнхий стандарт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MNS CAC 192</a:t>
            </a:r>
            <a:endParaRPr lang="mn-MN" sz="14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sz="14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1323</Words>
  <Application>Microsoft Office PowerPoint</Application>
  <PresentationFormat>On-screen Show (4:3)</PresentationFormat>
  <Paragraphs>226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Захирамжлалын шаардлага  Тус MNTR 2  6 бүлэг 14 зүйлтэй. </vt:lpstr>
      <vt:lpstr>Үйлдвэрийн байр, түүний орчинд тавих шаардлага . </vt:lpstr>
      <vt:lpstr>Slide 4</vt:lpstr>
      <vt:lpstr>   Үйлдвэрийн тоног төхөөрөмж, багаж хэрэгсэл, саванд тавих шаардлага  </vt:lpstr>
      <vt:lpstr>Хүний нөөц,  чадавхи,  сургалт </vt:lpstr>
      <vt:lpstr>Хүний нөөц,  чадавхи,  сургалт </vt:lpstr>
      <vt:lpstr>Түүхий сүүний эрүүл ахуй, аюулгүй байдалд тавих шаардлага </vt:lpstr>
      <vt:lpstr>Сүү, сүүн бүтээгдэхүүнд  тавих шаардлага </vt:lpstr>
      <vt:lpstr>Сүү боловсруулах технологи  ажилбарт тавих шаардлага </vt:lpstr>
      <vt:lpstr>Бүтээгдэхүүнийг савлах, шошголоход  тавих шаардлага</vt:lpstr>
      <vt:lpstr>Бүтээгдэхүүнийг хадгалах, тээвэрлэхэд тавих шаардлага</vt:lpstr>
      <vt:lpstr>Бүтээгдэхүүнийг хадгалах, тээвэрлэхэд тавих шаардлага</vt:lpstr>
      <vt:lpstr>Slide 14</vt:lpstr>
      <vt:lpstr>Бүтээгдэхүүнийг худалдаалахад тавих шаардлага</vt:lpstr>
      <vt:lpstr>Бүтээгдэхүүнийг эргүүлэн татахад тавих шаардлага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2020-11-22T09:06:36Z</dcterms:created>
  <dcterms:modified xsi:type="dcterms:W3CDTF">2020-11-22T09:25:22Z</dcterms:modified>
</cp:coreProperties>
</file>